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04" r:id="rId1"/>
    <p:sldMasterId id="2147483816" r:id="rId2"/>
    <p:sldMasterId id="2147483828" r:id="rId3"/>
  </p:sldMasterIdLst>
  <p:notesMasterIdLst>
    <p:notesMasterId r:id="rId17"/>
  </p:notesMasterIdLst>
  <p:sldIdLst>
    <p:sldId id="317" r:id="rId4"/>
    <p:sldId id="318" r:id="rId5"/>
    <p:sldId id="319" r:id="rId6"/>
    <p:sldId id="320" r:id="rId7"/>
    <p:sldId id="321" r:id="rId8"/>
    <p:sldId id="325" r:id="rId9"/>
    <p:sldId id="326" r:id="rId10"/>
    <p:sldId id="327" r:id="rId11"/>
    <p:sldId id="328" r:id="rId12"/>
    <p:sldId id="329" r:id="rId13"/>
    <p:sldId id="330" r:id="rId14"/>
    <p:sldId id="332" r:id="rId15"/>
    <p:sldId id="335" r:id="rId1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autoAdjust="0"/>
    <p:restoredTop sz="94676" autoAdjust="0"/>
  </p:normalViewPr>
  <p:slideViewPr>
    <p:cSldViewPr>
      <p:cViewPr varScale="1">
        <p:scale>
          <a:sx n="74" d="100"/>
          <a:sy n="74" d="100"/>
        </p:scale>
        <p:origin x="-104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0" d="100"/>
          <a:sy n="60" d="100"/>
        </p:scale>
        <p:origin x="-2538"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5827F58-A855-414F-AC5C-0D20E6B85DDD}" type="datetimeFigureOut">
              <a:rPr lang="ar-SA" smtClean="0"/>
              <a:t>03/08/41</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9B3D624-79BA-493B-85D2-DAB147C1B838}" type="slidenum">
              <a:rPr lang="ar-SA" smtClean="0"/>
              <a:t>‹#›</a:t>
            </a:fld>
            <a:endParaRPr lang="ar-SA"/>
          </a:p>
        </p:txBody>
      </p:sp>
    </p:spTree>
    <p:extLst>
      <p:ext uri="{BB962C8B-B14F-4D97-AF65-F5344CB8AC3E}">
        <p14:creationId xmlns:p14="http://schemas.microsoft.com/office/powerpoint/2010/main" val="51295720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29B3D624-79BA-493B-85D2-DAB147C1B838}" type="slidenum">
              <a:rPr lang="ar-SA" smtClean="0">
                <a:solidFill>
                  <a:prstClr val="black"/>
                </a:solidFill>
              </a:rPr>
              <a:pPr/>
              <a:t>1</a:t>
            </a:fld>
            <a:endParaRPr lang="ar-SA">
              <a:solidFill>
                <a:prstClr val="black"/>
              </a:solidFill>
            </a:endParaRPr>
          </a:p>
        </p:txBody>
      </p:sp>
    </p:spTree>
    <p:extLst>
      <p:ext uri="{BB962C8B-B14F-4D97-AF65-F5344CB8AC3E}">
        <p14:creationId xmlns:p14="http://schemas.microsoft.com/office/powerpoint/2010/main" val="1028369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2E940C19-D742-4702-9CE2-9BD27E07FCA2}" type="datetimeFigureOut">
              <a:rPr lang="ar-SA" smtClean="0"/>
              <a:t>03/08/41</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104674C1-929D-4D34-9634-4B6A203D3B70}"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transition spd="slow">
    <p:pull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E940C19-D742-4702-9CE2-9BD27E07FCA2}" type="datetimeFigureOut">
              <a:rPr lang="ar-SA" smtClean="0"/>
              <a:t>03/08/41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04674C1-929D-4D34-9634-4B6A203D3B70}" type="slidenum">
              <a:rPr lang="ar-SA" smtClean="0"/>
              <a:t>‹#›</a:t>
            </a:fld>
            <a:endParaRPr lang="ar-SA"/>
          </a:p>
        </p:txBody>
      </p:sp>
    </p:spTree>
  </p:cSld>
  <p:clrMapOvr>
    <a:masterClrMapping/>
  </p:clrMapOvr>
  <p:transition spd="slow">
    <p:pull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E940C19-D742-4702-9CE2-9BD27E07FCA2}" type="datetimeFigureOut">
              <a:rPr lang="ar-SA" smtClean="0"/>
              <a:t>03/08/41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04674C1-929D-4D34-9634-4B6A203D3B70}" type="slidenum">
              <a:rPr lang="ar-SA" smtClean="0"/>
              <a:t>‹#›</a:t>
            </a:fld>
            <a:endParaRPr lang="ar-SA"/>
          </a:p>
        </p:txBody>
      </p:sp>
    </p:spTree>
  </p:cSld>
  <p:clrMapOvr>
    <a:masterClrMapping/>
  </p:clrMapOvr>
  <p:transition spd="slow">
    <p:pull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2E940C19-D742-4702-9CE2-9BD27E07FCA2}" type="datetimeFigureOut">
              <a:rPr lang="ar-SA" smtClean="0">
                <a:solidFill>
                  <a:srgbClr val="DBF5F9">
                    <a:shade val="90000"/>
                  </a:srgbClr>
                </a:solidFill>
              </a:rPr>
              <a:pPr/>
              <a:t>03/08/41</a:t>
            </a:fld>
            <a:endParaRPr lang="ar-SA">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a:solidFill>
                <a:srgbClr val="DBF5F9">
                  <a:shade val="90000"/>
                </a:srgbClr>
              </a:solidFill>
            </a:endParaRPr>
          </a:p>
        </p:txBody>
      </p:sp>
      <p:sp>
        <p:nvSpPr>
          <p:cNvPr id="27" name="Slide Number Placeholder 26"/>
          <p:cNvSpPr>
            <a:spLocks noGrp="1"/>
          </p:cNvSpPr>
          <p:nvPr>
            <p:ph type="sldNum" sz="quarter" idx="12"/>
          </p:nvPr>
        </p:nvSpPr>
        <p:spPr/>
        <p:txBody>
          <a:bodyPr/>
          <a:lstStyle/>
          <a:p>
            <a:fld id="{104674C1-929D-4D34-9634-4B6A203D3B70}"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1456619610"/>
      </p:ext>
    </p:extLst>
  </p:cSld>
  <p:clrMapOvr>
    <a:overrideClrMapping bg1="dk1" tx1="lt1" bg2="dk2" tx2="lt2" accent1="accent1" accent2="accent2" accent3="accent3" accent4="accent4" accent5="accent5" accent6="accent6" hlink="hlink" folHlink="folHlink"/>
  </p:clrMapOvr>
  <p:transition spd="slow">
    <p:pull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883862375"/>
      </p:ext>
    </p:extLst>
  </p:cSld>
  <p:clrMapOvr>
    <a:masterClrMapping/>
  </p:clrMapOvr>
  <p:transition spd="slow">
    <p:pull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2E940C19-D742-4702-9CE2-9BD27E07FCA2}" type="datetimeFigureOut">
              <a:rPr lang="ar-SA" smtClean="0">
                <a:solidFill>
                  <a:srgbClr val="DBF5F9">
                    <a:shade val="90000"/>
                  </a:srgbClr>
                </a:solidFill>
              </a:rPr>
              <a:pPr/>
              <a:t>03/08/41</a:t>
            </a:fld>
            <a:endParaRPr lang="ar-SA">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a:solidFill>
                <a:srgbClr val="DBF5F9">
                  <a:shade val="90000"/>
                </a:srgbClr>
              </a:solidFill>
            </a:endParaRPr>
          </a:p>
        </p:txBody>
      </p:sp>
      <p:sp>
        <p:nvSpPr>
          <p:cNvPr id="6" name="Slide Number Placeholder 5"/>
          <p:cNvSpPr>
            <a:spLocks noGrp="1"/>
          </p:cNvSpPr>
          <p:nvPr>
            <p:ph type="sldNum" sz="quarter" idx="12"/>
          </p:nvPr>
        </p:nvSpPr>
        <p:spPr/>
        <p:txBody>
          <a:bodyPr/>
          <a:lstStyle/>
          <a:p>
            <a:fld id="{104674C1-929D-4D34-9634-4B6A203D3B70}"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2253651400"/>
      </p:ext>
    </p:extLst>
  </p:cSld>
  <p:clrMapOvr>
    <a:overrideClrMapping bg1="dk1" tx1="lt1" bg2="dk2" tx2="lt2" accent1="accent1" accent2="accent2" accent3="accent3" accent4="accent4" accent5="accent5" accent6="accent6" hlink="hlink" folHlink="folHlink"/>
  </p:clrMapOvr>
  <p:transition spd="slow">
    <p:pull di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892564914"/>
      </p:ext>
    </p:extLst>
  </p:cSld>
  <p:clrMapOvr>
    <a:masterClrMapping/>
  </p:clrMapOvr>
  <p:transition spd="slow">
    <p:pull di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a:solidFill>
                <a:srgbClr val="04617B">
                  <a:shade val="90000"/>
                </a:srgbClr>
              </a:solidFill>
            </a:endParaRPr>
          </a:p>
        </p:txBody>
      </p:sp>
      <p:sp>
        <p:nvSpPr>
          <p:cNvPr id="9" name="Slide Number Placeholder 8"/>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603097740"/>
      </p:ext>
    </p:extLst>
  </p:cSld>
  <p:clrMapOvr>
    <a:masterClrMapping/>
  </p:clrMapOvr>
  <p:transition spd="slow">
    <p:pull dir="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a:solidFill>
                <a:srgbClr val="04617B">
                  <a:shade val="90000"/>
                </a:srgbClr>
              </a:solidFill>
            </a:endParaRPr>
          </a:p>
        </p:txBody>
      </p:sp>
      <p:sp>
        <p:nvSpPr>
          <p:cNvPr id="5" name="Slide Number Placeholder 4"/>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252289424"/>
      </p:ext>
    </p:extLst>
  </p:cSld>
  <p:clrMapOvr>
    <a:masterClrMapping/>
  </p:clrMapOvr>
  <p:transition spd="slow">
    <p:pull dir="d"/>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a:solidFill>
                <a:srgbClr val="04617B">
                  <a:shade val="90000"/>
                </a:srgbClr>
              </a:solidFill>
            </a:endParaRPr>
          </a:p>
        </p:txBody>
      </p:sp>
      <p:sp>
        <p:nvSpPr>
          <p:cNvPr id="4" name="Slide Number Placeholder 3"/>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257465273"/>
      </p:ext>
    </p:extLst>
  </p:cSld>
  <p:clrMapOvr>
    <a:masterClrMapping/>
  </p:clrMapOvr>
  <p:transition spd="slow">
    <p:pull dir="d"/>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913907958"/>
      </p:ext>
    </p:extLst>
  </p:cSld>
  <p:clrMapOvr>
    <a:masterClrMapping/>
  </p:clrMapOvr>
  <p:transition spd="slow">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E940C19-D742-4702-9CE2-9BD27E07FCA2}" type="datetimeFigureOut">
              <a:rPr lang="ar-SA" smtClean="0"/>
              <a:t>03/08/41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04674C1-929D-4D34-9634-4B6A203D3B70}" type="slidenum">
              <a:rPr lang="ar-SA" smtClean="0"/>
              <a:t>‹#›</a:t>
            </a:fld>
            <a:endParaRPr lang="ar-SA"/>
          </a:p>
        </p:txBody>
      </p:sp>
    </p:spTree>
  </p:cSld>
  <p:clrMapOvr>
    <a:masterClrMapping/>
  </p:clrMapOvr>
  <p:transition spd="slow">
    <p:pull dir="d"/>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Tree>
    <p:extLst>
      <p:ext uri="{BB962C8B-B14F-4D97-AF65-F5344CB8AC3E}">
        <p14:creationId xmlns:p14="http://schemas.microsoft.com/office/powerpoint/2010/main" val="469218137"/>
      </p:ext>
    </p:extLst>
  </p:cSld>
  <p:clrMapOvr>
    <a:masterClrMapping/>
  </p:clrMapOvr>
  <p:transition spd="slow">
    <p:pull dir="d"/>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43239267"/>
      </p:ext>
    </p:extLst>
  </p:cSld>
  <p:clrMapOvr>
    <a:masterClrMapping/>
  </p:clrMapOvr>
  <p:transition spd="slow">
    <p:pull dir="d"/>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472499299"/>
      </p:ext>
    </p:extLst>
  </p:cSld>
  <p:clrMapOvr>
    <a:masterClrMapping/>
  </p:clrMapOvr>
  <p:transition spd="slow">
    <p:pull dir="d"/>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2E940C19-D742-4702-9CE2-9BD27E07FCA2}" type="datetimeFigureOut">
              <a:rPr lang="ar-SA" smtClean="0">
                <a:solidFill>
                  <a:srgbClr val="DBF5F9">
                    <a:shade val="90000"/>
                  </a:srgbClr>
                </a:solidFill>
              </a:rPr>
              <a:pPr/>
              <a:t>03/08/41</a:t>
            </a:fld>
            <a:endParaRPr lang="ar-SA">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a:solidFill>
                <a:srgbClr val="DBF5F9">
                  <a:shade val="90000"/>
                </a:srgbClr>
              </a:solidFill>
            </a:endParaRPr>
          </a:p>
        </p:txBody>
      </p:sp>
      <p:sp>
        <p:nvSpPr>
          <p:cNvPr id="27" name="Slide Number Placeholder 26"/>
          <p:cNvSpPr>
            <a:spLocks noGrp="1"/>
          </p:cNvSpPr>
          <p:nvPr>
            <p:ph type="sldNum" sz="quarter" idx="12"/>
          </p:nvPr>
        </p:nvSpPr>
        <p:spPr/>
        <p:txBody>
          <a:bodyPr/>
          <a:lstStyle/>
          <a:p>
            <a:fld id="{104674C1-929D-4D34-9634-4B6A203D3B70}"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343937543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8374849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2E940C19-D742-4702-9CE2-9BD27E07FCA2}" type="datetimeFigureOut">
              <a:rPr lang="ar-SA" smtClean="0">
                <a:solidFill>
                  <a:srgbClr val="DBF5F9">
                    <a:shade val="90000"/>
                  </a:srgbClr>
                </a:solidFill>
              </a:rPr>
              <a:pPr/>
              <a:t>03/08/41</a:t>
            </a:fld>
            <a:endParaRPr lang="ar-SA">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a:solidFill>
                <a:srgbClr val="DBF5F9">
                  <a:shade val="90000"/>
                </a:srgbClr>
              </a:solidFill>
            </a:endParaRPr>
          </a:p>
        </p:txBody>
      </p:sp>
      <p:sp>
        <p:nvSpPr>
          <p:cNvPr id="6" name="Slide Number Placeholder 5"/>
          <p:cNvSpPr>
            <a:spLocks noGrp="1"/>
          </p:cNvSpPr>
          <p:nvPr>
            <p:ph type="sldNum" sz="quarter" idx="12"/>
          </p:nvPr>
        </p:nvSpPr>
        <p:spPr/>
        <p:txBody>
          <a:bodyPr/>
          <a:lstStyle/>
          <a:p>
            <a:fld id="{104674C1-929D-4D34-9634-4B6A203D3B70}"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227258457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1185908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a:solidFill>
                <a:srgbClr val="04617B">
                  <a:shade val="90000"/>
                </a:srgbClr>
              </a:solidFill>
            </a:endParaRPr>
          </a:p>
        </p:txBody>
      </p:sp>
      <p:sp>
        <p:nvSpPr>
          <p:cNvPr id="9" name="Slide Number Placeholder 8"/>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7628740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a:solidFill>
                <a:srgbClr val="04617B">
                  <a:shade val="90000"/>
                </a:srgbClr>
              </a:solidFill>
            </a:endParaRPr>
          </a:p>
        </p:txBody>
      </p:sp>
      <p:sp>
        <p:nvSpPr>
          <p:cNvPr id="5" name="Slide Number Placeholder 4"/>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3871574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a:solidFill>
                <a:srgbClr val="04617B">
                  <a:shade val="90000"/>
                </a:srgbClr>
              </a:solidFill>
            </a:endParaRPr>
          </a:p>
        </p:txBody>
      </p:sp>
      <p:sp>
        <p:nvSpPr>
          <p:cNvPr id="4" name="Slide Number Placeholder 3"/>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585437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2E940C19-D742-4702-9CE2-9BD27E07FCA2}" type="datetimeFigureOut">
              <a:rPr lang="ar-SA" smtClean="0"/>
              <a:t>03/08/41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04674C1-929D-4D34-9634-4B6A203D3B70}"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transition spd="slow">
    <p:pull dir="d"/>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6607048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Tree>
    <p:extLst>
      <p:ext uri="{BB962C8B-B14F-4D97-AF65-F5344CB8AC3E}">
        <p14:creationId xmlns:p14="http://schemas.microsoft.com/office/powerpoint/2010/main" val="3029910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2260911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5543185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2E940C19-D742-4702-9CE2-9BD27E07FCA2}" type="datetimeFigureOut">
              <a:rPr lang="ar-SA" smtClean="0"/>
              <a:t>03/08/41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04674C1-929D-4D34-9634-4B6A203D3B70}" type="slidenum">
              <a:rPr lang="ar-SA" smtClean="0"/>
              <a:t>‹#›</a:t>
            </a:fld>
            <a:endParaRPr lang="ar-SA"/>
          </a:p>
        </p:txBody>
      </p:sp>
    </p:spTree>
  </p:cSld>
  <p:clrMapOvr>
    <a:masterClrMapping/>
  </p:clrMapOvr>
  <p:transition spd="slow">
    <p:pull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2E940C19-D742-4702-9CE2-9BD27E07FCA2}" type="datetimeFigureOut">
              <a:rPr lang="ar-SA" smtClean="0"/>
              <a:t>03/08/41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104674C1-929D-4D34-9634-4B6A203D3B70}" type="slidenum">
              <a:rPr lang="ar-SA" smtClean="0"/>
              <a:t>‹#›</a:t>
            </a:fld>
            <a:endParaRPr lang="ar-SA"/>
          </a:p>
        </p:txBody>
      </p:sp>
    </p:spTree>
  </p:cSld>
  <p:clrMapOvr>
    <a:masterClrMapping/>
  </p:clrMapOvr>
  <p:transition spd="slow">
    <p:pull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2E940C19-D742-4702-9CE2-9BD27E07FCA2}" type="datetimeFigureOut">
              <a:rPr lang="ar-SA" smtClean="0"/>
              <a:t>03/08/41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104674C1-929D-4D34-9634-4B6A203D3B70}" type="slidenum">
              <a:rPr lang="ar-SA" smtClean="0"/>
              <a:t>‹#›</a:t>
            </a:fld>
            <a:endParaRPr lang="ar-SA"/>
          </a:p>
        </p:txBody>
      </p:sp>
    </p:spTree>
  </p:cSld>
  <p:clrMapOvr>
    <a:masterClrMapping/>
  </p:clrMapOvr>
  <p:transition spd="slow">
    <p:pull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940C19-D742-4702-9CE2-9BD27E07FCA2}" type="datetimeFigureOut">
              <a:rPr lang="ar-SA" smtClean="0"/>
              <a:t>03/08/41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104674C1-929D-4D34-9634-4B6A203D3B70}" type="slidenum">
              <a:rPr lang="ar-SA" smtClean="0"/>
              <a:t>‹#›</a:t>
            </a:fld>
            <a:endParaRPr lang="ar-SA"/>
          </a:p>
        </p:txBody>
      </p:sp>
    </p:spTree>
  </p:cSld>
  <p:clrMapOvr>
    <a:masterClrMapping/>
  </p:clrMapOvr>
  <p:transition spd="slow">
    <p:pull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2E940C19-D742-4702-9CE2-9BD27E07FCA2}" type="datetimeFigureOut">
              <a:rPr lang="ar-SA" smtClean="0"/>
              <a:t>03/08/41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04674C1-929D-4D34-9634-4B6A203D3B70}" type="slidenum">
              <a:rPr lang="ar-SA" smtClean="0"/>
              <a:t>‹#›</a:t>
            </a:fld>
            <a:endParaRPr lang="ar-SA"/>
          </a:p>
        </p:txBody>
      </p:sp>
    </p:spTree>
  </p:cSld>
  <p:clrMapOvr>
    <a:masterClrMapping/>
  </p:clrMapOvr>
  <p:transition spd="slow">
    <p:pull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2E940C19-D742-4702-9CE2-9BD27E07FCA2}" type="datetimeFigureOut">
              <a:rPr lang="ar-SA" smtClean="0"/>
              <a:t>03/08/41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104674C1-929D-4D34-9634-4B6A203D3B70}"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pull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E940C19-D742-4702-9CE2-9BD27E07FCA2}" type="datetimeFigureOut">
              <a:rPr lang="ar-SA" smtClean="0"/>
              <a:t>03/08/41</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04674C1-929D-4D34-9634-4B6A203D3B70}"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ransition spd="slow">
    <p:pull dir="d"/>
  </p:transition>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2836429130"/>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ransition spd="slow">
    <p:pull dir="d"/>
  </p:transition>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3886211729"/>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mc:AlternateContent xmlns:mc="http://schemas.openxmlformats.org/markup-compatibility/2006" xmlns:p14="http://schemas.microsoft.com/office/powerpoint/2010/main">
    <mc:Choice Requires="p14">
      <p:transition p14:dur="0"/>
    </mc:Choice>
    <mc:Fallback xmlns="">
      <p:transition/>
    </mc:Fallback>
  </mc:AlternateConten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96740" y="1996244"/>
            <a:ext cx="7851648" cy="1828800"/>
          </a:xfrm>
          <a:effectLst>
            <a:glow rad="101600">
              <a:schemeClr val="accent6">
                <a:satMod val="175000"/>
                <a:alpha val="40000"/>
              </a:schemeClr>
            </a:glow>
          </a:effectLst>
        </p:spPr>
        <p:txBody>
          <a:bodyPr>
            <a:normAutofit fontScale="90000"/>
          </a:bodyPr>
          <a:lstStyle/>
          <a:p>
            <a:pPr algn="ctr"/>
            <a:r>
              <a:rPr lang="ar-SA" sz="8800" b="1" dirty="0" smtClean="0">
                <a:solidFill>
                  <a:srgbClr val="FF0000"/>
                </a:solidFill>
              </a:rPr>
              <a:t/>
            </a:r>
            <a:br>
              <a:rPr lang="ar-SA" sz="8800" b="1" dirty="0" smtClean="0">
                <a:solidFill>
                  <a:srgbClr val="FF0000"/>
                </a:solidFill>
              </a:rPr>
            </a:br>
            <a:r>
              <a:rPr lang="ar-SA" sz="8800" dirty="0">
                <a:solidFill>
                  <a:srgbClr val="FF0000"/>
                </a:solidFill>
              </a:rPr>
              <a:t/>
            </a:r>
            <a:br>
              <a:rPr lang="ar-SA" sz="8800" dirty="0">
                <a:solidFill>
                  <a:srgbClr val="FF0000"/>
                </a:solidFill>
              </a:rPr>
            </a:br>
            <a:r>
              <a:rPr lang="ar-SA" sz="8800" dirty="0" smtClean="0">
                <a:solidFill>
                  <a:srgbClr val="FF0000"/>
                </a:solidFill>
              </a:rPr>
              <a:t/>
            </a:r>
            <a:br>
              <a:rPr lang="ar-SA" sz="8800" dirty="0" smtClean="0">
                <a:solidFill>
                  <a:srgbClr val="FF0000"/>
                </a:solidFill>
              </a:rPr>
            </a:br>
            <a:r>
              <a:rPr lang="ar-SA" sz="8800" dirty="0">
                <a:solidFill>
                  <a:srgbClr val="FF0000"/>
                </a:solidFill>
              </a:rPr>
              <a:t/>
            </a:r>
            <a:br>
              <a:rPr lang="ar-SA" sz="8800" dirty="0">
                <a:solidFill>
                  <a:srgbClr val="FF0000"/>
                </a:solidFill>
              </a:rPr>
            </a:br>
            <a:r>
              <a:rPr lang="ar-SA" sz="8800" dirty="0" smtClean="0">
                <a:solidFill>
                  <a:srgbClr val="FF0000"/>
                </a:solidFill>
              </a:rPr>
              <a:t/>
            </a:r>
            <a:br>
              <a:rPr lang="ar-SA" sz="8800" dirty="0" smtClean="0">
                <a:solidFill>
                  <a:srgbClr val="FF0000"/>
                </a:solidFill>
              </a:rPr>
            </a:br>
            <a:r>
              <a:rPr lang="ar-SA" sz="8800" dirty="0">
                <a:solidFill>
                  <a:srgbClr val="FF0000"/>
                </a:solidFill>
              </a:rPr>
              <a:t/>
            </a:r>
            <a:br>
              <a:rPr lang="ar-SA" sz="8800" dirty="0">
                <a:solidFill>
                  <a:srgbClr val="FF0000"/>
                </a:solidFill>
              </a:rPr>
            </a:br>
            <a:r>
              <a:rPr lang="ar-SA" sz="8800" dirty="0" smtClean="0">
                <a:solidFill>
                  <a:srgbClr val="FF0000"/>
                </a:solidFill>
              </a:rPr>
              <a:t/>
            </a:r>
            <a:br>
              <a:rPr lang="ar-SA" sz="8800" dirty="0" smtClean="0">
                <a:solidFill>
                  <a:srgbClr val="FF0000"/>
                </a:solidFill>
              </a:rPr>
            </a:br>
            <a:r>
              <a:rPr lang="ar-SA" sz="8800" dirty="0" smtClean="0">
                <a:solidFill>
                  <a:srgbClr val="FF0000"/>
                </a:solidFill>
              </a:rPr>
              <a:t/>
            </a:r>
            <a:br>
              <a:rPr lang="ar-SA" sz="8800" dirty="0" smtClean="0">
                <a:solidFill>
                  <a:srgbClr val="FF0000"/>
                </a:solidFill>
              </a:rPr>
            </a:br>
            <a:r>
              <a:rPr lang="ar-SA" sz="8800" dirty="0">
                <a:solidFill>
                  <a:srgbClr val="FF0000"/>
                </a:solidFill>
              </a:rPr>
              <a:t/>
            </a:r>
            <a:br>
              <a:rPr lang="ar-SA" sz="8800" dirty="0">
                <a:solidFill>
                  <a:srgbClr val="FF0000"/>
                </a:solidFill>
              </a:rPr>
            </a:br>
            <a:r>
              <a:rPr lang="ar-SA" sz="8800" dirty="0" smtClean="0">
                <a:solidFill>
                  <a:srgbClr val="FF0000"/>
                </a:solidFill>
              </a:rPr>
              <a:t/>
            </a:r>
            <a:br>
              <a:rPr lang="ar-SA" sz="8800" dirty="0" smtClean="0">
                <a:solidFill>
                  <a:srgbClr val="FF0000"/>
                </a:solidFill>
              </a:rPr>
            </a:br>
            <a:r>
              <a:rPr lang="ar-SA" sz="8800" dirty="0">
                <a:solidFill>
                  <a:srgbClr val="FF0000"/>
                </a:solidFill>
              </a:rPr>
              <a:t/>
            </a:r>
            <a:br>
              <a:rPr lang="ar-SA" sz="8800" dirty="0">
                <a:solidFill>
                  <a:srgbClr val="FF0000"/>
                </a:solidFill>
              </a:rPr>
            </a:br>
            <a:r>
              <a:rPr lang="ar-SA" sz="8800" dirty="0" smtClean="0">
                <a:solidFill>
                  <a:srgbClr val="FF0000"/>
                </a:solidFill>
              </a:rPr>
              <a:t/>
            </a:r>
            <a:br>
              <a:rPr lang="ar-SA" sz="8800" dirty="0" smtClean="0">
                <a:solidFill>
                  <a:srgbClr val="FF0000"/>
                </a:solidFill>
              </a:rPr>
            </a:br>
            <a:r>
              <a:rPr lang="ar-SA" sz="7300" b="1" dirty="0" smtClean="0">
                <a:solidFill>
                  <a:srgbClr val="FF0000"/>
                </a:solidFill>
                <a:effectLst>
                  <a:glow rad="228600">
                    <a:schemeClr val="accent1">
                      <a:satMod val="175000"/>
                      <a:alpha val="40000"/>
                    </a:schemeClr>
                  </a:glow>
                  <a:outerShdw blurRad="38100" dist="38100" dir="2700000" algn="tl">
                    <a:srgbClr val="000000">
                      <a:alpha val="43137"/>
                    </a:srgbClr>
                  </a:outerShdw>
                </a:effectLst>
              </a:rPr>
              <a:t>مادة الأدب الأموي </a:t>
            </a:r>
            <a:br>
              <a:rPr lang="ar-SA" sz="7300" b="1" dirty="0" smtClean="0">
                <a:solidFill>
                  <a:srgbClr val="FF0000"/>
                </a:solidFill>
                <a:effectLst>
                  <a:glow rad="228600">
                    <a:schemeClr val="accent1">
                      <a:satMod val="175000"/>
                      <a:alpha val="40000"/>
                    </a:schemeClr>
                  </a:glow>
                  <a:outerShdw blurRad="38100" dist="38100" dir="2700000" algn="tl">
                    <a:srgbClr val="000000">
                      <a:alpha val="43137"/>
                    </a:srgbClr>
                  </a:outerShdw>
                </a:effectLst>
              </a:rPr>
            </a:br>
            <a:r>
              <a:rPr lang="ar-SA" sz="6700" b="1" dirty="0" smtClean="0">
                <a:solidFill>
                  <a:srgbClr val="FF0000"/>
                </a:solidFill>
                <a:effectLst>
                  <a:glow rad="228600">
                    <a:schemeClr val="accent1">
                      <a:satMod val="175000"/>
                      <a:alpha val="40000"/>
                    </a:schemeClr>
                  </a:glow>
                  <a:outerShdw blurRad="38100" dist="38100" dir="2700000" algn="tl">
                    <a:srgbClr val="000000">
                      <a:alpha val="43137"/>
                    </a:srgbClr>
                  </a:outerShdw>
                </a:effectLst>
              </a:rPr>
              <a:t>(قسم النثر)</a:t>
            </a:r>
            <a:r>
              <a:rPr lang="ar-SA" sz="8800" b="1" dirty="0" smtClean="0">
                <a:solidFill>
                  <a:srgbClr val="FF0000"/>
                </a:solidFill>
                <a:effectLst>
                  <a:glow rad="228600">
                    <a:schemeClr val="accent1">
                      <a:satMod val="175000"/>
                      <a:alpha val="40000"/>
                    </a:schemeClr>
                  </a:glow>
                  <a:outerShdw blurRad="38100" dist="38100" dir="2700000" algn="tl">
                    <a:srgbClr val="000000">
                      <a:alpha val="43137"/>
                    </a:srgbClr>
                  </a:outerShdw>
                </a:effectLst>
              </a:rPr>
              <a:t/>
            </a:r>
            <a:br>
              <a:rPr lang="ar-SA" sz="8800" b="1" dirty="0" smtClean="0">
                <a:solidFill>
                  <a:srgbClr val="FF0000"/>
                </a:solidFill>
                <a:effectLst>
                  <a:glow rad="228600">
                    <a:schemeClr val="accent1">
                      <a:satMod val="175000"/>
                      <a:alpha val="40000"/>
                    </a:schemeClr>
                  </a:glow>
                  <a:outerShdw blurRad="38100" dist="38100" dir="2700000" algn="tl">
                    <a:srgbClr val="000000">
                      <a:alpha val="43137"/>
                    </a:srgbClr>
                  </a:outerShdw>
                </a:effectLst>
              </a:rPr>
            </a:br>
            <a:r>
              <a:rPr lang="ar-SA" sz="6000" b="1" dirty="0" smtClean="0"/>
              <a:t> </a:t>
            </a:r>
            <a:endParaRPr lang="ar-SA" sz="6000" dirty="0"/>
          </a:p>
        </p:txBody>
      </p:sp>
      <p:sp>
        <p:nvSpPr>
          <p:cNvPr id="3" name="عنوان فرعي 2"/>
          <p:cNvSpPr>
            <a:spLocks noGrp="1"/>
          </p:cNvSpPr>
          <p:nvPr>
            <p:ph type="subTitle" idx="1"/>
          </p:nvPr>
        </p:nvSpPr>
        <p:spPr>
          <a:xfrm>
            <a:off x="536640" y="3429000"/>
            <a:ext cx="7854696" cy="3888432"/>
          </a:xfrm>
        </p:spPr>
        <p:txBody>
          <a:bodyPr>
            <a:noAutofit/>
          </a:bodyPr>
          <a:lstStyle/>
          <a:p>
            <a:pPr algn="ctr"/>
            <a:r>
              <a:rPr lang="ar-SA" sz="4000" b="1" dirty="0" smtClean="0">
                <a:solidFill>
                  <a:schemeClr val="bg1"/>
                </a:solidFill>
                <a:effectLst>
                  <a:glow rad="228600">
                    <a:schemeClr val="accent1">
                      <a:satMod val="175000"/>
                      <a:alpha val="40000"/>
                    </a:schemeClr>
                  </a:glow>
                  <a:outerShdw blurRad="38100" dist="38100" dir="2700000" algn="tl">
                    <a:srgbClr val="000000">
                      <a:alpha val="43137"/>
                    </a:srgbClr>
                  </a:outerShdw>
                </a:effectLst>
              </a:rPr>
              <a:t>د. زاهر الشمّاع</a:t>
            </a:r>
          </a:p>
          <a:p>
            <a:pPr algn="ctr"/>
            <a:endParaRPr lang="ar-SA" sz="3600" b="1" dirty="0" smtClean="0">
              <a:solidFill>
                <a:srgbClr val="FFFF00"/>
              </a:solidFill>
              <a:effectLst>
                <a:glow rad="228600">
                  <a:schemeClr val="accent1">
                    <a:satMod val="175000"/>
                    <a:alpha val="40000"/>
                  </a:schemeClr>
                </a:glow>
                <a:outerShdw blurRad="38100" dist="38100" dir="2700000" algn="tl">
                  <a:srgbClr val="000000">
                    <a:alpha val="43137"/>
                  </a:srgbClr>
                </a:outerShdw>
              </a:effectLst>
            </a:endParaRPr>
          </a:p>
          <a:p>
            <a:pPr algn="ctr"/>
            <a:r>
              <a:rPr lang="ar-SA" sz="3600" b="1" dirty="0" smtClean="0">
                <a:solidFill>
                  <a:srgbClr val="FFFF00"/>
                </a:solidFill>
                <a:effectLst>
                  <a:glow rad="228600">
                    <a:schemeClr val="accent1">
                      <a:satMod val="175000"/>
                      <a:alpha val="40000"/>
                    </a:schemeClr>
                  </a:glow>
                  <a:outerShdw blurRad="38100" dist="38100" dir="2700000" algn="tl">
                    <a:srgbClr val="000000">
                      <a:alpha val="43137"/>
                    </a:srgbClr>
                  </a:outerShdw>
                </a:effectLst>
              </a:rPr>
              <a:t>المحاضرة الثانية المقرَّرة بتاريخ :</a:t>
            </a:r>
          </a:p>
          <a:p>
            <a:pPr algn="ctr"/>
            <a:r>
              <a:rPr lang="ar-SA" sz="3600" b="1" dirty="0" smtClean="0">
                <a:solidFill>
                  <a:srgbClr val="FFFF00"/>
                </a:solidFill>
                <a:effectLst>
                  <a:glow rad="228600">
                    <a:schemeClr val="accent1">
                      <a:satMod val="175000"/>
                      <a:alpha val="40000"/>
                    </a:schemeClr>
                  </a:glow>
                  <a:outerShdw blurRad="38100" dist="38100" dir="2700000" algn="tl">
                    <a:srgbClr val="000000">
                      <a:alpha val="43137"/>
                    </a:srgbClr>
                  </a:outerShdw>
                </a:effectLst>
              </a:rPr>
              <a:t>الأحد 2020/3/22م</a:t>
            </a:r>
          </a:p>
          <a:p>
            <a:pPr algn="ctr"/>
            <a:endParaRPr lang="ar-SA" sz="4000" b="1"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773002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0" y="620688"/>
            <a:ext cx="9144000" cy="6237312"/>
          </a:xfrm>
        </p:spPr>
        <p:txBody>
          <a:bodyPr>
            <a:normAutofit fontScale="77500" lnSpcReduction="20000"/>
          </a:bodyPr>
          <a:lstStyle/>
          <a:p>
            <a:pPr marL="0" lvl="0" indent="0" algn="ctr">
              <a:buNone/>
            </a:pPr>
            <a:r>
              <a:rPr lang="ar-SA" sz="4100" b="1" dirty="0" smtClean="0">
                <a:solidFill>
                  <a:srgbClr val="FF0000"/>
                </a:solidFill>
                <a:cs typeface="+mj-cs"/>
              </a:rPr>
              <a:t>2- الدراسة </a:t>
            </a:r>
            <a:r>
              <a:rPr lang="ar-SA" sz="4100" b="1" dirty="0">
                <a:solidFill>
                  <a:srgbClr val="FF0000"/>
                </a:solidFill>
                <a:cs typeface="+mj-cs"/>
              </a:rPr>
              <a:t>اللغوية:</a:t>
            </a:r>
            <a:endParaRPr lang="en-US" sz="4100" dirty="0">
              <a:solidFill>
                <a:srgbClr val="FF0000"/>
              </a:solidFill>
              <a:cs typeface="+mj-cs"/>
            </a:endParaRPr>
          </a:p>
          <a:p>
            <a:pPr lvl="0" algn="just"/>
            <a:r>
              <a:rPr lang="ar-SA" b="1" dirty="0">
                <a:cs typeface="+mj-cs"/>
              </a:rPr>
              <a:t>لغة الخطبة:</a:t>
            </a:r>
            <a:endParaRPr lang="en-US" dirty="0">
              <a:cs typeface="+mj-cs"/>
            </a:endParaRPr>
          </a:p>
          <a:p>
            <a:pPr marL="0" indent="0" algn="just">
              <a:buNone/>
            </a:pPr>
            <a:r>
              <a:rPr lang="ar-SA" dirty="0" smtClean="0">
                <a:cs typeface="+mj-cs"/>
              </a:rPr>
              <a:t>لغة </a:t>
            </a:r>
            <a:r>
              <a:rPr lang="ar-SA" dirty="0">
                <a:cs typeface="+mj-cs"/>
              </a:rPr>
              <a:t>النص لغة وسطى لا تقعر فيها ولا إسفاف، ألفاظها سهلة واضحة، مناسبة لموضوعها، وتراكيبها واضحة مؤسسة على الألفاظ، بسيطة. </a:t>
            </a:r>
            <a:r>
              <a:rPr lang="ar-SA" b="1" dirty="0">
                <a:cs typeface="+mj-cs"/>
              </a:rPr>
              <a:t>((إنَّ لكم معاداً يحكم الله فيه بينكم...))</a:t>
            </a:r>
            <a:endParaRPr lang="en-US" dirty="0">
              <a:cs typeface="+mj-cs"/>
            </a:endParaRPr>
          </a:p>
          <a:p>
            <a:pPr marL="0" indent="0" algn="just">
              <a:buNone/>
            </a:pPr>
            <a:r>
              <a:rPr lang="ar-SA" dirty="0">
                <a:cs typeface="+mj-cs"/>
              </a:rPr>
              <a:t> </a:t>
            </a:r>
            <a:endParaRPr lang="en-US" dirty="0">
              <a:cs typeface="+mj-cs"/>
            </a:endParaRPr>
          </a:p>
          <a:p>
            <a:pPr lvl="0" algn="just"/>
            <a:r>
              <a:rPr lang="ar-SA" b="1" dirty="0">
                <a:cs typeface="+mj-cs"/>
              </a:rPr>
              <a:t>الأسلوب:</a:t>
            </a:r>
            <a:endParaRPr lang="en-US" dirty="0">
              <a:cs typeface="+mj-cs"/>
            </a:endParaRPr>
          </a:p>
          <a:p>
            <a:pPr marL="0" lvl="0" indent="0" algn="just">
              <a:buNone/>
            </a:pPr>
            <a:r>
              <a:rPr lang="ar-SA" dirty="0" smtClean="0">
                <a:cs typeface="+mj-cs"/>
              </a:rPr>
              <a:t>1- اعتمد </a:t>
            </a:r>
            <a:r>
              <a:rPr lang="ar-SA" dirty="0">
                <a:cs typeface="+mj-cs"/>
              </a:rPr>
              <a:t>الخطيب على </a:t>
            </a:r>
            <a:r>
              <a:rPr lang="ar-SA" u="sng" dirty="0">
                <a:cs typeface="+mj-cs"/>
              </a:rPr>
              <a:t>الأسلوب الخبري</a:t>
            </a:r>
            <a:r>
              <a:rPr lang="ar-SA" dirty="0">
                <a:cs typeface="+mj-cs"/>
              </a:rPr>
              <a:t>، وتخلَّلت بعض جمله المؤكِّدات (إنّ، قد، اللام المؤكدة، القسم) وربما وشّى أسلوبه </a:t>
            </a:r>
            <a:r>
              <a:rPr lang="ar-SA" u="sng" dirty="0">
                <a:cs typeface="+mj-cs"/>
              </a:rPr>
              <a:t>ببعض الجمل الإنشائية</a:t>
            </a:r>
            <a:r>
              <a:rPr lang="ar-SA" dirty="0">
                <a:cs typeface="+mj-cs"/>
              </a:rPr>
              <a:t> الطلبية كالنداء والأمر والاستفهام.</a:t>
            </a:r>
            <a:endParaRPr lang="en-US" dirty="0">
              <a:cs typeface="+mj-cs"/>
            </a:endParaRPr>
          </a:p>
          <a:p>
            <a:pPr marL="0" indent="0" algn="just">
              <a:buNone/>
            </a:pPr>
            <a:r>
              <a:rPr lang="ar-SA" dirty="0">
                <a:cs typeface="+mj-cs"/>
              </a:rPr>
              <a:t>الخبر المؤكَّد: </a:t>
            </a:r>
            <a:r>
              <a:rPr lang="ar-SA" b="1" dirty="0">
                <a:cs typeface="+mj-cs"/>
              </a:rPr>
              <a:t>((إنكم لم تخلقوا عبثاً...))</a:t>
            </a:r>
            <a:endParaRPr lang="en-US" dirty="0">
              <a:cs typeface="+mj-cs"/>
            </a:endParaRPr>
          </a:p>
          <a:p>
            <a:pPr marL="0" indent="0" algn="just">
              <a:buNone/>
            </a:pPr>
            <a:r>
              <a:rPr lang="ar-SA" dirty="0">
                <a:cs typeface="+mj-cs"/>
              </a:rPr>
              <a:t>الإنشاء: </a:t>
            </a:r>
            <a:r>
              <a:rPr lang="ar-SA" b="1" dirty="0">
                <a:cs typeface="+mj-cs"/>
              </a:rPr>
              <a:t>((أيها الناس))، ((واعلموا أنَّ الأمان غداً لمن خاف ربه اليوم))، ((ألا ترون أنكم في أسلاب الهالكين؟!))</a:t>
            </a:r>
            <a:endParaRPr lang="en-US" dirty="0">
              <a:cs typeface="+mj-cs"/>
            </a:endParaRPr>
          </a:p>
          <a:p>
            <a:pPr marL="0" lvl="0" indent="0" algn="just">
              <a:buNone/>
            </a:pPr>
            <a:r>
              <a:rPr lang="ar-SA" dirty="0" smtClean="0">
                <a:cs typeface="+mj-cs"/>
              </a:rPr>
              <a:t>2- </a:t>
            </a:r>
            <a:r>
              <a:rPr lang="ar-SA" u="sng" dirty="0" smtClean="0">
                <a:cs typeface="+mj-cs"/>
              </a:rPr>
              <a:t>تراوحت </a:t>
            </a:r>
            <a:r>
              <a:rPr lang="ar-SA" u="sng" dirty="0">
                <a:cs typeface="+mj-cs"/>
              </a:rPr>
              <a:t>الجمل بين الطول والقصر</a:t>
            </a:r>
            <a:r>
              <a:rPr lang="ar-SA" dirty="0">
                <a:cs typeface="+mj-cs"/>
              </a:rPr>
              <a:t>، ويعود تنوعها إلى مقتضى الحال وما يطلبه المعنى، ولكن غلب عليها الإيجاز والتكثيف. </a:t>
            </a:r>
            <a:r>
              <a:rPr lang="ar-SA" b="1" dirty="0">
                <a:cs typeface="+mj-cs"/>
              </a:rPr>
              <a:t>((قد خلع الأسباب، وفارق الأحباب، وباشَرَ التراب، وواجه الحساب، مرتهَناً بعمله، غنياً عمَّا ترك، فقيراً إلى ما قَدَّمَ))</a:t>
            </a:r>
            <a:endParaRPr lang="en-US" dirty="0">
              <a:cs typeface="+mj-cs"/>
            </a:endParaRPr>
          </a:p>
          <a:p>
            <a:pPr marL="0" lvl="0" indent="0" algn="just">
              <a:buNone/>
            </a:pPr>
            <a:r>
              <a:rPr lang="ar-SA" dirty="0" smtClean="0">
                <a:cs typeface="+mj-cs"/>
              </a:rPr>
              <a:t>3- عني </a:t>
            </a:r>
            <a:r>
              <a:rPr lang="ar-SA" dirty="0">
                <a:cs typeface="+mj-cs"/>
              </a:rPr>
              <a:t>الخطيب </a:t>
            </a:r>
            <a:r>
              <a:rPr lang="ar-SA" u="sng" dirty="0">
                <a:cs typeface="+mj-cs"/>
              </a:rPr>
              <a:t>بالترادف والازدواج</a:t>
            </a:r>
            <a:r>
              <a:rPr lang="ar-SA" dirty="0">
                <a:cs typeface="+mj-cs"/>
              </a:rPr>
              <a:t>، وعني بالتوازن بين الجمل </a:t>
            </a:r>
            <a:r>
              <a:rPr lang="ar-SA" b="1" dirty="0">
                <a:cs typeface="+mj-cs"/>
              </a:rPr>
              <a:t>((قضى نحبه، وبلغ أجله))، ((خلع الأسباب، وفارق الأحباب، وباشر التراب، وواجه الحساب))، ((غنياً عمَّا ترك، فقيراً إلى ما قدم))</a:t>
            </a:r>
            <a:r>
              <a:rPr lang="ar-SA" dirty="0">
                <a:cs typeface="+mj-cs"/>
              </a:rPr>
              <a:t> مما أعطى النصَّ إيقاعاً موسيقياً جميلاً يؤثِّر في المتلقِّين</a:t>
            </a:r>
            <a:r>
              <a:rPr lang="ar-SA" dirty="0" smtClean="0">
                <a:cs typeface="+mj-cs"/>
              </a:rPr>
              <a:t>.</a:t>
            </a:r>
            <a:endParaRPr lang="ar-SA" dirty="0">
              <a:cs typeface="+mj-cs"/>
            </a:endParaRPr>
          </a:p>
          <a:p>
            <a:pPr marL="0" lvl="0" indent="0" algn="just">
              <a:buNone/>
            </a:pPr>
            <a:r>
              <a:rPr lang="ar-SA" dirty="0">
                <a:cs typeface="+mj-cs"/>
              </a:rPr>
              <a:t>4</a:t>
            </a:r>
            <a:r>
              <a:rPr lang="ar-SA" dirty="0" smtClean="0">
                <a:cs typeface="+mj-cs"/>
              </a:rPr>
              <a:t>- لم </a:t>
            </a:r>
            <a:r>
              <a:rPr lang="ar-SA" dirty="0">
                <a:cs typeface="+mj-cs"/>
              </a:rPr>
              <a:t>يُعنَ بالخيال والصور، بل اعتمد على </a:t>
            </a:r>
            <a:r>
              <a:rPr lang="ar-SA" u="sng" dirty="0">
                <a:cs typeface="+mj-cs"/>
              </a:rPr>
              <a:t>التعبير المباشر</a:t>
            </a:r>
            <a:r>
              <a:rPr lang="ar-SA" dirty="0">
                <a:cs typeface="+mj-cs"/>
              </a:rPr>
              <a:t> المناسب للمقام، ولكننا لم نعدم بعض الاستعارات التي نثرها في خطبته، كقوله </a:t>
            </a:r>
            <a:r>
              <a:rPr lang="ar-SA" b="1" dirty="0">
                <a:cs typeface="+mj-cs"/>
              </a:rPr>
              <a:t>((خرج من رحمة الله، باع قليلاً بكثير، خلع الأسباب))</a:t>
            </a:r>
            <a:r>
              <a:rPr lang="ar-SA" dirty="0">
                <a:cs typeface="+mj-cs"/>
              </a:rPr>
              <a:t>، كما نجد المجاز المرسل في قوله </a:t>
            </a:r>
            <a:r>
              <a:rPr lang="ar-SA" b="1" dirty="0">
                <a:cs typeface="+mj-cs"/>
              </a:rPr>
              <a:t>((لكان اللسان به ناطقاً ذلولاً))، ((كتاب ناطق)).</a:t>
            </a:r>
            <a:endParaRPr lang="en-US" dirty="0">
              <a:cs typeface="+mj-cs"/>
            </a:endParaRPr>
          </a:p>
          <a:p>
            <a:pPr marL="0" lvl="0" indent="0" algn="just">
              <a:buNone/>
            </a:pPr>
            <a:r>
              <a:rPr lang="ar-SA" dirty="0" smtClean="0">
                <a:cs typeface="+mj-cs"/>
              </a:rPr>
              <a:t>5- عُني </a:t>
            </a:r>
            <a:r>
              <a:rPr lang="ar-SA" u="sng" dirty="0">
                <a:cs typeface="+mj-cs"/>
              </a:rPr>
              <a:t>بالمحسنات البديعية</a:t>
            </a:r>
            <a:r>
              <a:rPr lang="ar-SA" dirty="0">
                <a:cs typeface="+mj-cs"/>
              </a:rPr>
              <a:t>، فمن ذلك: المقابلة والطِّباق والجناس غير التام، وهذه المحسنات أغنت النص معنوياً. </a:t>
            </a:r>
            <a:r>
              <a:rPr lang="ar-SA" b="1" dirty="0">
                <a:cs typeface="+mj-cs"/>
              </a:rPr>
              <a:t>((غنياً عمَّا ترك، فقيراً إلى ما قدَّم))، ((واعلموا أنَّ الأمان غداً لمن خاف ربه اليوم)).</a:t>
            </a:r>
            <a:endParaRPr lang="en-US" dirty="0">
              <a:cs typeface="+mj-cs"/>
            </a:endParaRPr>
          </a:p>
          <a:p>
            <a:pPr marL="0" lvl="0" indent="0" algn="just">
              <a:buNone/>
            </a:pPr>
            <a:r>
              <a:rPr lang="ar-SA" dirty="0" smtClean="0">
                <a:cs typeface="+mj-cs"/>
              </a:rPr>
              <a:t>6- جاء </a:t>
            </a:r>
            <a:r>
              <a:rPr lang="ar-SA" dirty="0">
                <a:cs typeface="+mj-cs"/>
              </a:rPr>
              <a:t>النص مرسلاً غير متكلف، ولم يُعنَ الخطيب بالسجع، وقد نقف على بعض السجع العفوي، كقوله: </a:t>
            </a:r>
            <a:r>
              <a:rPr lang="ar-SA" b="1" dirty="0">
                <a:cs typeface="+mj-cs"/>
              </a:rPr>
              <a:t>((قد خلع الأسباب، وفارق الأحباب، وباشر التراب، وواجه الحساب)).</a:t>
            </a:r>
            <a:endParaRPr lang="en-US" dirty="0">
              <a:cs typeface="+mj-cs"/>
            </a:endParaRPr>
          </a:p>
          <a:p>
            <a:pPr marL="0" indent="0" algn="just">
              <a:buNone/>
            </a:pPr>
            <a:endParaRPr lang="ar-SA" dirty="0">
              <a:cs typeface="+mj-cs"/>
            </a:endParaRPr>
          </a:p>
        </p:txBody>
      </p:sp>
    </p:spTree>
    <p:extLst>
      <p:ext uri="{BB962C8B-B14F-4D97-AF65-F5344CB8AC3E}">
        <p14:creationId xmlns:p14="http://schemas.microsoft.com/office/powerpoint/2010/main" val="15288666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0" y="692696"/>
            <a:ext cx="9144000" cy="6165304"/>
          </a:xfrm>
        </p:spPr>
        <p:txBody>
          <a:bodyPr>
            <a:normAutofit fontScale="92500" lnSpcReduction="10000"/>
          </a:bodyPr>
          <a:lstStyle/>
          <a:p>
            <a:pPr marL="0" lvl="0" indent="0" algn="just">
              <a:buNone/>
            </a:pPr>
            <a:r>
              <a:rPr lang="ar-SA" sz="3500" b="1" dirty="0">
                <a:solidFill>
                  <a:srgbClr val="FF0000"/>
                </a:solidFill>
                <a:cs typeface="+mj-cs"/>
              </a:rPr>
              <a:t>السمات المعنوية للخطابة الدينية:</a:t>
            </a:r>
            <a:endParaRPr lang="en-US" sz="3500" dirty="0">
              <a:solidFill>
                <a:srgbClr val="FF0000"/>
              </a:solidFill>
              <a:cs typeface="+mj-cs"/>
            </a:endParaRPr>
          </a:p>
          <a:p>
            <a:pPr marL="0" lvl="0" indent="0" algn="just">
              <a:buNone/>
            </a:pPr>
            <a:r>
              <a:rPr lang="ar-SA" dirty="0" smtClean="0">
                <a:cs typeface="+mj-cs"/>
              </a:rPr>
              <a:t>1- كانت </a:t>
            </a:r>
            <a:r>
              <a:rPr lang="ar-SA" dirty="0">
                <a:cs typeface="+mj-cs"/>
              </a:rPr>
              <a:t>الخطب الدينية تستهل كسائر الخطب بالحمد والتمجيد، إلا أن الخطباء كانوا يحرصون في خطب الجمعة والعيدين على أن تقترن الحمدلة بالشهادة، وإلا كانت الخطبة جذماء، وكثيراً ما كانت هذه الخطب تختتم بالحمد أو بالدعاء والاستغفار. </a:t>
            </a:r>
            <a:endParaRPr lang="en-US" dirty="0">
              <a:cs typeface="+mj-cs"/>
            </a:endParaRPr>
          </a:p>
          <a:p>
            <a:pPr marL="0" lvl="0" indent="0" algn="just">
              <a:buNone/>
            </a:pPr>
            <a:r>
              <a:rPr lang="ar-SA" dirty="0" smtClean="0">
                <a:cs typeface="+mj-cs"/>
              </a:rPr>
              <a:t>2- والفكرة </a:t>
            </a:r>
            <a:r>
              <a:rPr lang="ar-SA" dirty="0">
                <a:cs typeface="+mj-cs"/>
              </a:rPr>
              <a:t>التي تلحُّ عليها الخطب الدينية هي التحذير من الدنيا الغدارة وصرف المسلم عن الانخداع بسحابها الخُلّب ونعيمها الباطل، ولا تكاد تخلو أكثر الخطب الدينية من فكرة الحثّ على تقوى الله.</a:t>
            </a:r>
            <a:endParaRPr lang="en-US" dirty="0">
              <a:cs typeface="+mj-cs"/>
            </a:endParaRPr>
          </a:p>
          <a:p>
            <a:pPr marL="0" lvl="0" indent="0" algn="just">
              <a:buNone/>
            </a:pPr>
            <a:r>
              <a:rPr lang="ar-SA" dirty="0" smtClean="0">
                <a:cs typeface="+mj-cs"/>
              </a:rPr>
              <a:t>3- يحتل </a:t>
            </a:r>
            <a:r>
              <a:rPr lang="ar-SA" dirty="0">
                <a:cs typeface="+mj-cs"/>
              </a:rPr>
              <a:t>الإنسان جانباً كبيراً من موضوعات الخطابة الدينية من حيث أهواؤه وشهواته وأطماعه وحقارة شأنه </a:t>
            </a:r>
            <a:r>
              <a:rPr lang="ar-SA" dirty="0" err="1">
                <a:cs typeface="+mj-cs"/>
              </a:rPr>
              <a:t>واغتراره</a:t>
            </a:r>
            <a:r>
              <a:rPr lang="ar-SA" dirty="0">
                <a:cs typeface="+mj-cs"/>
              </a:rPr>
              <a:t> بنفسه ومصيره المحتوم ونحو ذلك مما يتصل بالإنسان ويدل على ضعفه واتباعه هواه، والغاية من التحدث عنه: تعريفه بحقيقته وما هو عليه من الضعف، وهوان الشأن ليقلع عن غروره ويتخلى عن أطماعه ويكفَّ عن الجري وراء شهوته ولينصرف إلى التفكير والاعتبار.</a:t>
            </a:r>
            <a:endParaRPr lang="en-US" dirty="0">
              <a:cs typeface="+mj-cs"/>
            </a:endParaRPr>
          </a:p>
          <a:p>
            <a:pPr marL="0" lvl="0" indent="0" algn="just">
              <a:buNone/>
            </a:pPr>
            <a:r>
              <a:rPr lang="ar-SA" dirty="0" smtClean="0">
                <a:cs typeface="+mj-cs"/>
              </a:rPr>
              <a:t>4- ويقترن </a:t>
            </a:r>
            <a:r>
              <a:rPr lang="ar-SA" dirty="0">
                <a:cs typeface="+mj-cs"/>
              </a:rPr>
              <a:t>الحديث عن الإنسان غالباً بالحديث عن مصيره المحتوم وهو الموت، وإذا كان الموت مصير كل حيّ وإذا كانت الحياة الدنيا معبراً لحياة البقاء والخلود فليبادر المرء إلى عمل الخير وليجانب الشر ما استطاع وليلتمس من الله المغفرة لما اقترف من أوزار وذنوب قبل حلول منيته. ولما كان الإنسان لا يرتدع بسهولة عن غيّه وضلاله كان من الضروري تذكيره بما ينتظره يوم المعاد. ويظهر الأثر القرآني كذلك في الأخبار عن أحوال الأمم الغابرة والملوك والجبابرة الذين لم تعصمهم حصونهم المنيعة من الموت ولم تنفعهم أموالهم ولا كنوزهم وأصبحت أخبارهم عبرةً لمن يعتبر.</a:t>
            </a:r>
            <a:endParaRPr lang="en-US" dirty="0">
              <a:cs typeface="+mj-cs"/>
            </a:endParaRPr>
          </a:p>
          <a:p>
            <a:pPr marL="0" lvl="0" indent="0" algn="just">
              <a:buNone/>
            </a:pPr>
            <a:r>
              <a:rPr lang="ar-SA" dirty="0" smtClean="0">
                <a:cs typeface="+mj-cs"/>
              </a:rPr>
              <a:t>5- العاطفة </a:t>
            </a:r>
            <a:r>
              <a:rPr lang="ar-SA" dirty="0">
                <a:cs typeface="+mj-cs"/>
              </a:rPr>
              <a:t>الدينية هي العاطفة المهيمنة على الخطابة الدينية الأموية إذ إن كثرة هذه الخطب لم تكن إلا انعكاساً لهذا الشعور الديني القوي الذي عمرت به قلوب الأتقياء والعباد المخلصين.</a:t>
            </a:r>
            <a:endParaRPr lang="en-US" dirty="0">
              <a:cs typeface="+mj-cs"/>
            </a:endParaRPr>
          </a:p>
          <a:p>
            <a:pPr marL="0" indent="0" algn="just">
              <a:buNone/>
            </a:pPr>
            <a:endParaRPr lang="ar-SA" dirty="0">
              <a:cs typeface="+mj-cs"/>
            </a:endParaRPr>
          </a:p>
        </p:txBody>
      </p:sp>
    </p:spTree>
    <p:extLst>
      <p:ext uri="{BB962C8B-B14F-4D97-AF65-F5344CB8AC3E}">
        <p14:creationId xmlns:p14="http://schemas.microsoft.com/office/powerpoint/2010/main" val="17835941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0" y="692696"/>
            <a:ext cx="9144000" cy="6165304"/>
          </a:xfrm>
        </p:spPr>
        <p:txBody>
          <a:bodyPr>
            <a:normAutofit fontScale="85000" lnSpcReduction="20000"/>
          </a:bodyPr>
          <a:lstStyle/>
          <a:p>
            <a:pPr marL="0" lvl="0" indent="0" algn="just">
              <a:buNone/>
            </a:pPr>
            <a:r>
              <a:rPr lang="ar-SA" sz="3500" b="1" dirty="0">
                <a:solidFill>
                  <a:srgbClr val="FF0000"/>
                </a:solidFill>
                <a:cs typeface="+mj-cs"/>
              </a:rPr>
              <a:t>السمات </a:t>
            </a:r>
            <a:r>
              <a:rPr lang="ar-SA" sz="3500" b="1" dirty="0" smtClean="0">
                <a:solidFill>
                  <a:srgbClr val="FF0000"/>
                </a:solidFill>
                <a:cs typeface="+mj-cs"/>
              </a:rPr>
              <a:t>الفنية </a:t>
            </a:r>
            <a:r>
              <a:rPr lang="ar-SA" sz="3500" b="1" dirty="0">
                <a:solidFill>
                  <a:srgbClr val="FF0000"/>
                </a:solidFill>
                <a:cs typeface="+mj-cs"/>
              </a:rPr>
              <a:t>للخطابة </a:t>
            </a:r>
            <a:r>
              <a:rPr lang="ar-SA" sz="3500" b="1" dirty="0" smtClean="0">
                <a:solidFill>
                  <a:srgbClr val="FF0000"/>
                </a:solidFill>
                <a:cs typeface="+mj-cs"/>
              </a:rPr>
              <a:t>الدينية:</a:t>
            </a:r>
            <a:endParaRPr lang="en-US" sz="3500" dirty="0" smtClean="0">
              <a:solidFill>
                <a:srgbClr val="FF0000"/>
              </a:solidFill>
              <a:cs typeface="+mj-cs"/>
            </a:endParaRPr>
          </a:p>
          <a:p>
            <a:pPr marL="0" lvl="0" indent="0" algn="just">
              <a:buNone/>
            </a:pPr>
            <a:r>
              <a:rPr lang="ar-SA" dirty="0" smtClean="0">
                <a:cs typeface="+mj-cs"/>
              </a:rPr>
              <a:t>1- ا</a:t>
            </a:r>
            <a:r>
              <a:rPr lang="ar-SA" u="sng" dirty="0" smtClean="0">
                <a:cs typeface="+mj-cs"/>
              </a:rPr>
              <a:t>لأثر الإسلامي</a:t>
            </a:r>
            <a:r>
              <a:rPr lang="ar-SA" dirty="0" smtClean="0">
                <a:cs typeface="+mj-cs"/>
              </a:rPr>
              <a:t>:</a:t>
            </a:r>
            <a:endParaRPr lang="en-US" dirty="0" smtClean="0">
              <a:cs typeface="+mj-cs"/>
            </a:endParaRPr>
          </a:p>
          <a:p>
            <a:pPr marL="0" indent="0" algn="just">
              <a:buNone/>
            </a:pPr>
            <a:r>
              <a:rPr lang="ar-SA" dirty="0" smtClean="0">
                <a:cs typeface="+mj-cs"/>
              </a:rPr>
              <a:t>من </a:t>
            </a:r>
            <a:r>
              <a:rPr lang="ar-SA" dirty="0">
                <a:cs typeface="+mj-cs"/>
              </a:rPr>
              <a:t>الطبيعي أن تكون الروح الدينية في هذه الخطب جلية، وقلما تخلو خطبة دينية من التمثل بالآيات القرآنية والاقتباس من كتاب الله وحديث رسوله الكريم، والتأثر بالمعاني القرآنية والأسلوب القرآني ومحاكاة عبارات القرآن كثيرٌ أيضاً في هذه الخطب.</a:t>
            </a:r>
            <a:endParaRPr lang="en-US" dirty="0">
              <a:cs typeface="+mj-cs"/>
            </a:endParaRPr>
          </a:p>
          <a:p>
            <a:pPr marL="0" lvl="0" indent="0" algn="just">
              <a:buNone/>
            </a:pPr>
            <a:r>
              <a:rPr lang="ar-SA" dirty="0" smtClean="0">
                <a:cs typeface="+mj-cs"/>
              </a:rPr>
              <a:t>2- </a:t>
            </a:r>
            <a:r>
              <a:rPr lang="ar-SA" u="sng" dirty="0" smtClean="0">
                <a:cs typeface="+mj-cs"/>
              </a:rPr>
              <a:t>التمثُّل </a:t>
            </a:r>
            <a:r>
              <a:rPr lang="ar-SA" u="sng" dirty="0">
                <a:cs typeface="+mj-cs"/>
              </a:rPr>
              <a:t>بالشعر</a:t>
            </a:r>
            <a:r>
              <a:rPr lang="ar-SA" dirty="0">
                <a:cs typeface="+mj-cs"/>
              </a:rPr>
              <a:t>:</a:t>
            </a:r>
            <a:endParaRPr lang="en-US" dirty="0">
              <a:cs typeface="+mj-cs"/>
            </a:endParaRPr>
          </a:p>
          <a:p>
            <a:pPr marL="0" indent="0" algn="just">
              <a:buNone/>
            </a:pPr>
            <a:r>
              <a:rPr lang="ar-SA" dirty="0" smtClean="0">
                <a:cs typeface="+mj-cs"/>
              </a:rPr>
              <a:t>وهو </a:t>
            </a:r>
            <a:r>
              <a:rPr lang="ar-SA" dirty="0">
                <a:cs typeface="+mj-cs"/>
              </a:rPr>
              <a:t>قليلٌ في الخطب الدينية، وإذا تمثل الخطيب في خطبته بالشعر فيغلب أن تكون الأبيات المتمثل بها في الحكمة والوعظ، تؤيد فكرة الخطيب وتدعمها.</a:t>
            </a:r>
            <a:endParaRPr lang="en-US" dirty="0">
              <a:cs typeface="+mj-cs"/>
            </a:endParaRPr>
          </a:p>
          <a:p>
            <a:pPr marL="0" lvl="0" indent="0" algn="just">
              <a:buNone/>
            </a:pPr>
            <a:r>
              <a:rPr lang="ar-SA" dirty="0" smtClean="0">
                <a:cs typeface="+mj-cs"/>
              </a:rPr>
              <a:t>3-</a:t>
            </a:r>
            <a:r>
              <a:rPr lang="ar-SA" u="sng" dirty="0" smtClean="0">
                <a:cs typeface="+mj-cs"/>
              </a:rPr>
              <a:t> السجع والتوازن</a:t>
            </a:r>
            <a:r>
              <a:rPr lang="ar-SA" dirty="0" smtClean="0">
                <a:cs typeface="+mj-cs"/>
              </a:rPr>
              <a:t>:</a:t>
            </a:r>
            <a:endParaRPr lang="en-US" dirty="0" smtClean="0">
              <a:cs typeface="+mj-cs"/>
            </a:endParaRPr>
          </a:p>
          <a:p>
            <a:pPr marL="0" indent="0" algn="just">
              <a:buNone/>
            </a:pPr>
            <a:r>
              <a:rPr lang="ar-SA" dirty="0" smtClean="0">
                <a:cs typeface="+mj-cs"/>
              </a:rPr>
              <a:t>السجع في الخطب الدينية شائع، وهو أكثر شيوعاً مما هو عليه في الخطب السياسية، ولعل مرجع ذلك إلى تأثر الخطباء الدينيين بالأسلوب القرآني، وقد أكثر الخطباء الدينيون من الاعتماد على السجع تارة وعلى التوازن تارة أخرى، وربما جمعوا بينهما.</a:t>
            </a:r>
            <a:endParaRPr lang="en-US" dirty="0">
              <a:cs typeface="+mj-cs"/>
            </a:endParaRPr>
          </a:p>
          <a:p>
            <a:pPr marL="0" lvl="0" indent="0" algn="just">
              <a:buNone/>
            </a:pPr>
            <a:r>
              <a:rPr lang="ar-SA" dirty="0" smtClean="0">
                <a:cs typeface="+mj-cs"/>
              </a:rPr>
              <a:t>4- </a:t>
            </a:r>
            <a:r>
              <a:rPr lang="ar-SA" u="sng" dirty="0" smtClean="0">
                <a:cs typeface="+mj-cs"/>
              </a:rPr>
              <a:t>الأسلوب </a:t>
            </a:r>
            <a:r>
              <a:rPr lang="ar-SA" u="sng" dirty="0">
                <a:cs typeface="+mj-cs"/>
              </a:rPr>
              <a:t>العاطفي</a:t>
            </a:r>
            <a:r>
              <a:rPr lang="ar-SA" dirty="0">
                <a:cs typeface="+mj-cs"/>
              </a:rPr>
              <a:t>:</a:t>
            </a:r>
            <a:endParaRPr lang="en-US" dirty="0">
              <a:cs typeface="+mj-cs"/>
            </a:endParaRPr>
          </a:p>
          <a:p>
            <a:pPr marL="0" indent="0" algn="just">
              <a:buNone/>
            </a:pPr>
            <a:r>
              <a:rPr lang="ar-SA" dirty="0" smtClean="0">
                <a:cs typeface="+mj-cs"/>
              </a:rPr>
              <a:t>ويقصد </a:t>
            </a:r>
            <a:r>
              <a:rPr lang="ar-SA" dirty="0">
                <a:cs typeface="+mj-cs"/>
              </a:rPr>
              <a:t>به لجوء الخطباء الواعظين إلى استخدام بعض الأساليب بهدف الترغيب والترهيب والتأثير في عواطف المخاطبين، فكانوا يكثرون من استخدام الصيغ الإنشائية وأساليب التوكيد المختلفة ولاسيما التكرار والترادف المعنوي، ويحاكون الأسلوب القرآني الذي يكثر فيه استخدام الأسلوب العاطفي، وأكثر ما نجد هذا الأسلوب في خطب الحسن البصري ومواعظه التي تكثر فيها صيغ الاستفهام والتعجب والتقريع والتأنيب بوجه عام. </a:t>
            </a:r>
            <a:endParaRPr lang="en-US" dirty="0">
              <a:cs typeface="+mj-cs"/>
            </a:endParaRPr>
          </a:p>
          <a:p>
            <a:pPr marL="0" lvl="0" indent="0" algn="just">
              <a:buNone/>
            </a:pPr>
            <a:r>
              <a:rPr lang="ar-SA" dirty="0" smtClean="0">
                <a:cs typeface="+mj-cs"/>
              </a:rPr>
              <a:t>5- </a:t>
            </a:r>
            <a:r>
              <a:rPr lang="ar-SA" u="sng" dirty="0" smtClean="0">
                <a:cs typeface="+mj-cs"/>
              </a:rPr>
              <a:t>الأسلوب </a:t>
            </a:r>
            <a:r>
              <a:rPr lang="ar-SA" u="sng" dirty="0">
                <a:cs typeface="+mj-cs"/>
              </a:rPr>
              <a:t>التصويري</a:t>
            </a:r>
            <a:r>
              <a:rPr lang="ar-SA" dirty="0">
                <a:cs typeface="+mj-cs"/>
              </a:rPr>
              <a:t>:</a:t>
            </a:r>
            <a:endParaRPr lang="en-US" dirty="0">
              <a:cs typeface="+mj-cs"/>
            </a:endParaRPr>
          </a:p>
          <a:p>
            <a:pPr marL="0" indent="0" algn="just">
              <a:buNone/>
            </a:pPr>
            <a:r>
              <a:rPr lang="ar-SA" dirty="0" smtClean="0">
                <a:cs typeface="+mj-cs"/>
              </a:rPr>
              <a:t>اعتمد </a:t>
            </a:r>
            <a:r>
              <a:rPr lang="ar-SA" dirty="0">
                <a:cs typeface="+mj-cs"/>
              </a:rPr>
              <a:t>الخطباء الواعظون على الأسلوب التصويري، ولاسيما حين كانوا يريدون التحدث عن الدنيا وتمثيل سرعة زوالها وفنائها واغترار الناس بها، ولكنهم لم يبلغوا في عنايتهم بالخيال ما بلغه خطباء السياسة في براعة التصوير.</a:t>
            </a:r>
            <a:endParaRPr lang="en-US" dirty="0">
              <a:cs typeface="+mj-cs"/>
            </a:endParaRPr>
          </a:p>
          <a:p>
            <a:pPr marL="0" lvl="0" indent="0" algn="just">
              <a:buNone/>
            </a:pPr>
            <a:endParaRPr lang="ar-SA" dirty="0">
              <a:cs typeface="+mj-cs"/>
            </a:endParaRPr>
          </a:p>
        </p:txBody>
      </p:sp>
    </p:spTree>
    <p:extLst>
      <p:ext uri="{BB962C8B-B14F-4D97-AF65-F5344CB8AC3E}">
        <p14:creationId xmlns:p14="http://schemas.microsoft.com/office/powerpoint/2010/main" val="24698087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pPr marL="0" indent="0" algn="ctr">
              <a:buNone/>
            </a:pPr>
            <a:endParaRPr lang="ar-SA" sz="7200" dirty="0" smtClean="0">
              <a:solidFill>
                <a:srgbClr val="FF0000"/>
              </a:solidFill>
            </a:endParaRPr>
          </a:p>
          <a:p>
            <a:pPr marL="0" indent="0" algn="ctr">
              <a:buNone/>
            </a:pPr>
            <a:r>
              <a:rPr lang="ar-SA" sz="4000" b="1" dirty="0" smtClean="0">
                <a:solidFill>
                  <a:schemeClr val="accent4"/>
                </a:solidFill>
              </a:rPr>
              <a:t>تمَّت المحاضرة الثانية</a:t>
            </a:r>
          </a:p>
          <a:p>
            <a:pPr marL="0" indent="0" algn="ctr">
              <a:buNone/>
            </a:pPr>
            <a:endParaRPr lang="ar-SA" sz="7200" dirty="0">
              <a:solidFill>
                <a:schemeClr val="accent4"/>
              </a:solidFill>
            </a:endParaRPr>
          </a:p>
        </p:txBody>
      </p:sp>
    </p:spTree>
    <p:extLst>
      <p:ext uri="{BB962C8B-B14F-4D97-AF65-F5344CB8AC3E}">
        <p14:creationId xmlns:p14="http://schemas.microsoft.com/office/powerpoint/2010/main" val="12031089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179512" y="764704"/>
            <a:ext cx="8784976" cy="5760640"/>
          </a:xfrm>
        </p:spPr>
        <p:txBody>
          <a:bodyPr>
            <a:normAutofit/>
          </a:bodyPr>
          <a:lstStyle/>
          <a:p>
            <a:pPr marL="0" indent="0">
              <a:buNone/>
            </a:pPr>
            <a:endParaRPr lang="ar-SA" b="1" dirty="0" smtClean="0">
              <a:solidFill>
                <a:srgbClr val="FF0000"/>
              </a:solidFill>
            </a:endParaRPr>
          </a:p>
          <a:p>
            <a:pPr marL="0" indent="0">
              <a:buNone/>
            </a:pPr>
            <a:endParaRPr lang="ar-SA" b="1" dirty="0">
              <a:solidFill>
                <a:srgbClr val="FF0000"/>
              </a:solidFill>
            </a:endParaRPr>
          </a:p>
          <a:p>
            <a:pPr marL="0" indent="0">
              <a:buNone/>
            </a:pPr>
            <a:r>
              <a:rPr lang="ar-SA" b="1" dirty="0" smtClean="0">
                <a:solidFill>
                  <a:srgbClr val="FF0000"/>
                </a:solidFill>
              </a:rPr>
              <a:t>أنواع </a:t>
            </a:r>
            <a:r>
              <a:rPr lang="ar-SA" b="1" dirty="0">
                <a:solidFill>
                  <a:srgbClr val="FF0000"/>
                </a:solidFill>
              </a:rPr>
              <a:t>الخطب في العصر الأموي (أصنافها من حيث موضوعاتها):</a:t>
            </a:r>
            <a:endParaRPr lang="en-US" dirty="0">
              <a:solidFill>
                <a:srgbClr val="FF0000"/>
              </a:solidFill>
            </a:endParaRPr>
          </a:p>
          <a:p>
            <a:pPr marL="0" indent="0">
              <a:buNone/>
            </a:pPr>
            <a:endParaRPr lang="en-US" dirty="0"/>
          </a:p>
          <a:p>
            <a:pPr lvl="0"/>
            <a:r>
              <a:rPr lang="ar-SA" dirty="0"/>
              <a:t>خطب الوعظ </a:t>
            </a:r>
            <a:r>
              <a:rPr lang="ar-SA" dirty="0" smtClean="0"/>
              <a:t>الديني</a:t>
            </a:r>
          </a:p>
          <a:p>
            <a:pPr marL="0" lvl="0" indent="0">
              <a:buNone/>
            </a:pPr>
            <a:endParaRPr lang="en-US" dirty="0"/>
          </a:p>
          <a:p>
            <a:pPr lvl="0"/>
            <a:r>
              <a:rPr lang="ar-SA" dirty="0"/>
              <a:t>خطب السياسة </a:t>
            </a:r>
            <a:r>
              <a:rPr lang="ar-SA" dirty="0" smtClean="0"/>
              <a:t>والحُكْم</a:t>
            </a:r>
          </a:p>
          <a:p>
            <a:pPr marL="0" lvl="0" indent="0">
              <a:buNone/>
            </a:pPr>
            <a:endParaRPr lang="en-US" dirty="0"/>
          </a:p>
          <a:p>
            <a:pPr lvl="0"/>
            <a:r>
              <a:rPr lang="ar-SA" dirty="0"/>
              <a:t>خطب الحث على </a:t>
            </a:r>
            <a:r>
              <a:rPr lang="ar-SA" dirty="0" smtClean="0"/>
              <a:t>الجهاد</a:t>
            </a:r>
          </a:p>
          <a:p>
            <a:pPr marL="0" lvl="0" indent="0">
              <a:buNone/>
            </a:pPr>
            <a:endParaRPr lang="en-US" dirty="0"/>
          </a:p>
          <a:p>
            <a:pPr lvl="0"/>
            <a:r>
              <a:rPr lang="ar-SA" dirty="0"/>
              <a:t>الخطب الاجتماعية</a:t>
            </a:r>
            <a:endParaRPr lang="en-US" dirty="0"/>
          </a:p>
          <a:p>
            <a:pPr marL="0" indent="0">
              <a:buNone/>
            </a:pPr>
            <a:endParaRPr lang="ar-SA" dirty="0"/>
          </a:p>
        </p:txBody>
      </p:sp>
    </p:spTree>
    <p:extLst>
      <p:ext uri="{BB962C8B-B14F-4D97-AF65-F5344CB8AC3E}">
        <p14:creationId xmlns:p14="http://schemas.microsoft.com/office/powerpoint/2010/main" val="39134001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852704"/>
          </a:xfrm>
        </p:spPr>
        <p:txBody>
          <a:bodyPr>
            <a:normAutofit fontScale="90000"/>
          </a:bodyPr>
          <a:lstStyle/>
          <a:p>
            <a:pPr algn="r"/>
            <a:r>
              <a:rPr lang="ar-SA" sz="3600" b="1" dirty="0" smtClean="0"/>
              <a:t/>
            </a:r>
            <a:br>
              <a:rPr lang="ar-SA" sz="3600" b="1" dirty="0" smtClean="0"/>
            </a:br>
            <a:r>
              <a:rPr lang="ar-SA" sz="3600" b="1" dirty="0"/>
              <a:t/>
            </a:r>
            <a:br>
              <a:rPr lang="ar-SA" sz="3600" b="1" dirty="0"/>
            </a:br>
            <a:r>
              <a:rPr lang="ar-SA" sz="3600" b="1" dirty="0" smtClean="0"/>
              <a:t/>
            </a:r>
            <a:br>
              <a:rPr lang="ar-SA" sz="3600" b="1" dirty="0" smtClean="0"/>
            </a:br>
            <a:r>
              <a:rPr lang="ar-SA" sz="3600" b="1" dirty="0"/>
              <a:t/>
            </a:r>
            <a:br>
              <a:rPr lang="ar-SA" sz="3600" b="1" dirty="0"/>
            </a:br>
            <a:r>
              <a:rPr lang="ar-SA" sz="3600" b="1" dirty="0" smtClean="0"/>
              <a:t/>
            </a:r>
            <a:br>
              <a:rPr lang="ar-SA" sz="3600" b="1" dirty="0" smtClean="0"/>
            </a:br>
            <a:r>
              <a:rPr lang="ar-SA" sz="3600" b="1" dirty="0"/>
              <a:t/>
            </a:r>
            <a:br>
              <a:rPr lang="ar-SA" sz="3600" b="1" dirty="0"/>
            </a:br>
            <a:r>
              <a:rPr lang="ar-SA" sz="3600" b="1" dirty="0" smtClean="0"/>
              <a:t/>
            </a:r>
            <a:br>
              <a:rPr lang="ar-SA" sz="3600" b="1" dirty="0" smtClean="0"/>
            </a:br>
            <a:r>
              <a:rPr lang="en-US" sz="3600" dirty="0"/>
              <a:t/>
            </a:r>
            <a:br>
              <a:rPr lang="en-US" sz="3600" dirty="0"/>
            </a:br>
            <a:endParaRPr lang="ar-SA" sz="3600" dirty="0">
              <a:solidFill>
                <a:srgbClr val="FF0000"/>
              </a:solidFill>
              <a:cs typeface="Traditional Arabic" pitchFamily="2" charset="-78"/>
            </a:endParaRPr>
          </a:p>
        </p:txBody>
      </p:sp>
      <p:sp>
        <p:nvSpPr>
          <p:cNvPr id="3" name="عنصر نائب للمحتوى 2"/>
          <p:cNvSpPr>
            <a:spLocks noGrp="1"/>
          </p:cNvSpPr>
          <p:nvPr>
            <p:ph idx="1"/>
          </p:nvPr>
        </p:nvSpPr>
        <p:spPr>
          <a:xfrm>
            <a:off x="107504" y="1124744"/>
            <a:ext cx="8856984" cy="5832648"/>
          </a:xfrm>
        </p:spPr>
        <p:txBody>
          <a:bodyPr>
            <a:noAutofit/>
          </a:bodyPr>
          <a:lstStyle/>
          <a:p>
            <a:pPr marL="0" lvl="0" indent="0">
              <a:buNone/>
            </a:pPr>
            <a:r>
              <a:rPr lang="ar-SA" sz="4400" b="1" dirty="0" smtClean="0">
                <a:solidFill>
                  <a:srgbClr val="FF0000"/>
                </a:solidFill>
                <a:cs typeface="+mj-cs"/>
              </a:rPr>
              <a:t>أ- خطب </a:t>
            </a:r>
            <a:r>
              <a:rPr lang="ar-SA" sz="4400" b="1" dirty="0">
                <a:solidFill>
                  <a:srgbClr val="FF0000"/>
                </a:solidFill>
                <a:cs typeface="+mj-cs"/>
              </a:rPr>
              <a:t>الوعظ الديني</a:t>
            </a:r>
            <a:r>
              <a:rPr lang="ar-SA" sz="4400" b="1" dirty="0" smtClean="0">
                <a:solidFill>
                  <a:srgbClr val="FF0000"/>
                </a:solidFill>
                <a:cs typeface="+mj-cs"/>
              </a:rPr>
              <a:t>:</a:t>
            </a:r>
          </a:p>
          <a:p>
            <a:pPr marL="0" lvl="0" indent="0">
              <a:buNone/>
            </a:pPr>
            <a:endParaRPr lang="en-US" sz="2400" dirty="0">
              <a:solidFill>
                <a:srgbClr val="FF0000"/>
              </a:solidFill>
              <a:cs typeface="+mj-cs"/>
            </a:endParaRPr>
          </a:p>
          <a:p>
            <a:pPr marL="0" indent="0" algn="just">
              <a:buNone/>
            </a:pPr>
            <a:r>
              <a:rPr lang="ar-SA" sz="2800" dirty="0">
                <a:cs typeface="+mj-cs"/>
              </a:rPr>
              <a:t>من أكثر الخطب الدينية شيوعاً في العصر الأموي، وهي الخطب التي تتَّجه إلى هداية القوم ووعظهم، وتبصيرهم بشؤون دينهم وأحكام شريعتهم. وعرفت خطب الوعظ الديني التي كانت تلقى في مجالس الخلفاء والولاة بالمقامات.   </a:t>
            </a:r>
            <a:endParaRPr lang="en-US" sz="2800" dirty="0">
              <a:cs typeface="+mj-cs"/>
            </a:endParaRPr>
          </a:p>
          <a:p>
            <a:pPr marL="0" indent="0">
              <a:buNone/>
            </a:pPr>
            <a:endParaRPr lang="en-US" sz="2400" dirty="0">
              <a:cs typeface="+mj-cs"/>
            </a:endParaRPr>
          </a:p>
        </p:txBody>
      </p:sp>
    </p:spTree>
    <p:extLst>
      <p:ext uri="{BB962C8B-B14F-4D97-AF65-F5344CB8AC3E}">
        <p14:creationId xmlns:p14="http://schemas.microsoft.com/office/powerpoint/2010/main" val="38937851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492664"/>
          </a:xfrm>
        </p:spPr>
        <p:txBody>
          <a:bodyPr>
            <a:normAutofit fontScale="90000"/>
          </a:bodyPr>
          <a:lstStyle/>
          <a:p>
            <a:pPr algn="r"/>
            <a:r>
              <a:rPr lang="ar-SA" sz="3600" b="1" dirty="0" smtClean="0">
                <a:solidFill>
                  <a:srgbClr val="FF0000"/>
                </a:solidFill>
                <a:cs typeface="Traditional Arabic" pitchFamily="2" charset="-78"/>
              </a:rPr>
              <a:t>عوامل ازدهار خطب الوعظ الديني:</a:t>
            </a:r>
            <a:endParaRPr lang="ar-SA" sz="3600" dirty="0">
              <a:solidFill>
                <a:srgbClr val="FF0000"/>
              </a:solidFill>
              <a:cs typeface="Traditional Arabic" pitchFamily="2" charset="-78"/>
            </a:endParaRPr>
          </a:p>
        </p:txBody>
      </p:sp>
      <p:sp>
        <p:nvSpPr>
          <p:cNvPr id="3" name="عنصر نائب للمحتوى 2"/>
          <p:cNvSpPr>
            <a:spLocks noGrp="1"/>
          </p:cNvSpPr>
          <p:nvPr>
            <p:ph idx="1"/>
          </p:nvPr>
        </p:nvSpPr>
        <p:spPr>
          <a:xfrm>
            <a:off x="179512" y="1124744"/>
            <a:ext cx="8856984" cy="5733256"/>
          </a:xfrm>
        </p:spPr>
        <p:txBody>
          <a:bodyPr>
            <a:normAutofit/>
          </a:bodyPr>
          <a:lstStyle/>
          <a:p>
            <a:pPr marL="0" indent="0">
              <a:buNone/>
            </a:pPr>
            <a:r>
              <a:rPr lang="ar-SA" dirty="0"/>
              <a:t> </a:t>
            </a:r>
            <a:endParaRPr lang="en-US" dirty="0"/>
          </a:p>
          <a:p>
            <a:pPr marL="0" indent="0" algn="just">
              <a:buNone/>
            </a:pPr>
            <a:r>
              <a:rPr lang="ar-SA" dirty="0">
                <a:cs typeface="+mj-cs"/>
              </a:rPr>
              <a:t>ازدهرت الخطابة الدينية في هذا العصر لدواعٍ عدّة، منها</a:t>
            </a:r>
            <a:r>
              <a:rPr lang="ar-SA" dirty="0" smtClean="0">
                <a:cs typeface="+mj-cs"/>
              </a:rPr>
              <a:t>:</a:t>
            </a:r>
          </a:p>
          <a:p>
            <a:pPr marL="0" indent="0" algn="just">
              <a:buNone/>
            </a:pPr>
            <a:endParaRPr lang="en-US" dirty="0">
              <a:cs typeface="+mj-cs"/>
            </a:endParaRPr>
          </a:p>
          <a:p>
            <a:pPr marL="0" lvl="0" indent="0" algn="just">
              <a:buNone/>
            </a:pPr>
            <a:r>
              <a:rPr lang="ar-SA" dirty="0" smtClean="0">
                <a:cs typeface="+mj-cs"/>
              </a:rPr>
              <a:t>1- أن </a:t>
            </a:r>
            <a:r>
              <a:rPr lang="ar-SA" dirty="0">
                <a:cs typeface="+mj-cs"/>
              </a:rPr>
              <a:t>ثمة خطباً ارتبطت بصلواتٍ ومناسباتٍ دينيةٍ ثابتة وهي خطب الجمعة والعيدين التي أصبحت جزءاً من الشعائر الدينية.</a:t>
            </a:r>
            <a:endParaRPr lang="en-US" dirty="0">
              <a:cs typeface="+mj-cs"/>
            </a:endParaRPr>
          </a:p>
          <a:p>
            <a:pPr marL="0" lvl="0" indent="0" algn="just">
              <a:buNone/>
            </a:pPr>
            <a:r>
              <a:rPr lang="ar-SA" dirty="0" smtClean="0">
                <a:cs typeface="+mj-cs"/>
              </a:rPr>
              <a:t>2- ظهور </a:t>
            </a:r>
            <a:r>
              <a:rPr lang="ar-SA" dirty="0">
                <a:cs typeface="+mj-cs"/>
              </a:rPr>
              <a:t>الفرق الدينية المتعددة في هذا العصر، وقد اقترن ظهورها بنشاط خطابي خصب، وكان خطباء كل فرقة يدعون القوم إلى مذهبهم ويتولون مهمة الدعاية له والدفاع عنه </a:t>
            </a:r>
            <a:r>
              <a:rPr lang="ar-SA" dirty="0" err="1">
                <a:cs typeface="+mj-cs"/>
              </a:rPr>
              <a:t>ومحاججة</a:t>
            </a:r>
            <a:r>
              <a:rPr lang="ar-SA" dirty="0">
                <a:cs typeface="+mj-cs"/>
              </a:rPr>
              <a:t> الفرق الدينية الأخرى المخالفة له.</a:t>
            </a:r>
            <a:endParaRPr lang="en-US" dirty="0">
              <a:cs typeface="+mj-cs"/>
            </a:endParaRPr>
          </a:p>
          <a:p>
            <a:pPr marL="0" lvl="0" indent="0" algn="just">
              <a:buNone/>
            </a:pPr>
            <a:r>
              <a:rPr lang="ar-SA" dirty="0" smtClean="0">
                <a:cs typeface="+mj-cs"/>
              </a:rPr>
              <a:t>3- ظهور </a:t>
            </a:r>
            <a:r>
              <a:rPr lang="ar-SA" dirty="0">
                <a:cs typeface="+mj-cs"/>
              </a:rPr>
              <a:t>نزعة الزهد في العصر الأموي؛ فقد كثر عدد الزُهّاد والعُبَّاد الذين وُجدوا في هذا العصر، ونشطت الخطابة الدينية نشاطاً بعيد المدى، وكان نشاطها ردَ فعل لسيطرة الحياة المادية على مختلف طبقات الناس في هذا العصر.</a:t>
            </a:r>
            <a:endParaRPr lang="en-US" dirty="0">
              <a:cs typeface="+mj-cs"/>
            </a:endParaRPr>
          </a:p>
          <a:p>
            <a:pPr marL="0" indent="0">
              <a:buNone/>
            </a:pPr>
            <a:endParaRPr lang="en-US" dirty="0"/>
          </a:p>
        </p:txBody>
      </p:sp>
    </p:spTree>
    <p:extLst>
      <p:ext uri="{BB962C8B-B14F-4D97-AF65-F5344CB8AC3E}">
        <p14:creationId xmlns:p14="http://schemas.microsoft.com/office/powerpoint/2010/main" val="24923112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endParaRPr lang="ar-SA" sz="3600" b="1" dirty="0">
              <a:cs typeface="Traditional Arabic" pitchFamily="2" charset="-78"/>
            </a:endParaRPr>
          </a:p>
        </p:txBody>
      </p:sp>
      <p:sp>
        <p:nvSpPr>
          <p:cNvPr id="3" name="عنصر نائب للمحتوى 2"/>
          <p:cNvSpPr>
            <a:spLocks noGrp="1"/>
          </p:cNvSpPr>
          <p:nvPr>
            <p:ph idx="1"/>
          </p:nvPr>
        </p:nvSpPr>
        <p:spPr>
          <a:xfrm>
            <a:off x="457200" y="1484784"/>
            <a:ext cx="8229600" cy="5760640"/>
          </a:xfrm>
        </p:spPr>
        <p:txBody>
          <a:bodyPr>
            <a:normAutofit/>
          </a:bodyPr>
          <a:lstStyle/>
          <a:p>
            <a:pPr marL="0" indent="0" algn="just">
              <a:buNone/>
            </a:pPr>
            <a:r>
              <a:rPr lang="ar-SA" sz="3200" b="1" dirty="0" smtClean="0">
                <a:solidFill>
                  <a:srgbClr val="FF0000"/>
                </a:solidFill>
                <a:cs typeface="+mj-cs"/>
              </a:rPr>
              <a:t>أشهر الوعّاظ:</a:t>
            </a:r>
          </a:p>
          <a:p>
            <a:pPr marL="0" indent="0" algn="just">
              <a:buNone/>
            </a:pPr>
            <a:endParaRPr lang="en-US" sz="2800" dirty="0">
              <a:solidFill>
                <a:srgbClr val="FF0000"/>
              </a:solidFill>
            </a:endParaRPr>
          </a:p>
          <a:p>
            <a:pPr marL="0" lvl="0" indent="0" algn="just">
              <a:buNone/>
            </a:pPr>
            <a:r>
              <a:rPr lang="ar-SA" sz="2800" dirty="0" smtClean="0">
                <a:cs typeface="+mj-cs"/>
              </a:rPr>
              <a:t>كثر </a:t>
            </a:r>
            <a:r>
              <a:rPr lang="ar-SA" sz="2800" dirty="0">
                <a:cs typeface="+mj-cs"/>
              </a:rPr>
              <a:t>في هذا العصر رجال الوعظ والقصص الديني، فكان في كل مصر من الأمصار مَن عرف بهذا النوع من الخطابة، كما أن بعض حكام بني أمية وعمالهم اتجهوا – في مرات متفرقة  إلى اتخاذ الوعظ الديني سبيلاً لكلامهم، وسلك بعض رجال الأحزاب الأخرى السبيل نفسها. </a:t>
            </a:r>
            <a:endParaRPr lang="en-US" sz="2800" dirty="0">
              <a:cs typeface="+mj-cs"/>
            </a:endParaRPr>
          </a:p>
          <a:p>
            <a:pPr marL="0" indent="0" algn="just">
              <a:buNone/>
            </a:pPr>
            <a:r>
              <a:rPr lang="ar-SA" sz="2800" dirty="0" smtClean="0">
                <a:cs typeface="+mj-cs"/>
              </a:rPr>
              <a:t>ومن </a:t>
            </a:r>
            <a:r>
              <a:rPr lang="ar-SA" sz="2800" dirty="0">
                <a:cs typeface="+mj-cs"/>
              </a:rPr>
              <a:t>أشهر الوعّاظ في هذا العصر: الحَسَن البَصْري، وكان عمر بن عبد العزيز شديد الحرص على سماع مواعظه، وأبو حازم الأعرج، وكان يدخل على سليمان بن عبد الملك فيعظه حتى يبكيه، وخالد بن صفوان، وكان يعظ هشام بن عبد الملك.</a:t>
            </a:r>
            <a:endParaRPr lang="en-US" sz="2800" dirty="0">
              <a:cs typeface="+mj-cs"/>
            </a:endParaRPr>
          </a:p>
          <a:p>
            <a:pPr marL="0" lvl="2" indent="0" algn="just">
              <a:lnSpc>
                <a:spcPct val="150000"/>
              </a:lnSpc>
              <a:buNone/>
            </a:pPr>
            <a:endParaRPr lang="ar-SA" sz="2800" dirty="0"/>
          </a:p>
        </p:txBody>
      </p:sp>
    </p:spTree>
    <p:extLst>
      <p:ext uri="{BB962C8B-B14F-4D97-AF65-F5344CB8AC3E}">
        <p14:creationId xmlns:p14="http://schemas.microsoft.com/office/powerpoint/2010/main" val="1562413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pPr marL="0" indent="0" algn="ctr">
              <a:buNone/>
            </a:pPr>
            <a:endParaRPr lang="ar-SA" sz="7200" dirty="0" smtClean="0">
              <a:solidFill>
                <a:srgbClr val="FF0000"/>
              </a:solidFill>
            </a:endParaRPr>
          </a:p>
          <a:p>
            <a:pPr marL="0" lvl="0" indent="0" algn="ctr">
              <a:buNone/>
            </a:pPr>
            <a:r>
              <a:rPr lang="ar-SA" sz="4000" b="1" dirty="0">
                <a:solidFill>
                  <a:srgbClr val="FF0000"/>
                </a:solidFill>
              </a:rPr>
              <a:t>نموذج من خطب الوعظ الديني:</a:t>
            </a:r>
            <a:endParaRPr lang="en-US" sz="4000" dirty="0">
              <a:solidFill>
                <a:srgbClr val="FF0000"/>
              </a:solidFill>
            </a:endParaRPr>
          </a:p>
          <a:p>
            <a:pPr marL="0" indent="0" algn="ctr">
              <a:buNone/>
            </a:pPr>
            <a:endParaRPr lang="ar-SA" sz="7200" dirty="0">
              <a:solidFill>
                <a:srgbClr val="FF0000"/>
              </a:solidFill>
            </a:endParaRPr>
          </a:p>
        </p:txBody>
      </p:sp>
    </p:spTree>
    <p:extLst>
      <p:ext uri="{BB962C8B-B14F-4D97-AF65-F5344CB8AC3E}">
        <p14:creationId xmlns:p14="http://schemas.microsoft.com/office/powerpoint/2010/main" val="14635524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980728"/>
            <a:ext cx="8229600" cy="1143000"/>
          </a:xfrm>
        </p:spPr>
        <p:txBody>
          <a:bodyPr>
            <a:normAutofit fontScale="90000"/>
          </a:bodyPr>
          <a:lstStyle/>
          <a:p>
            <a:pPr algn="r"/>
            <a:r>
              <a:rPr lang="en-US" b="1" dirty="0">
                <a:cs typeface="Traditional Arabic" pitchFamily="2" charset="-78"/>
              </a:rPr>
              <a:t/>
            </a:r>
            <a:br>
              <a:rPr lang="en-US" b="1" dirty="0">
                <a:cs typeface="Traditional Arabic" pitchFamily="2" charset="-78"/>
              </a:rPr>
            </a:br>
            <a:endParaRPr lang="ar-SA" dirty="0"/>
          </a:p>
        </p:txBody>
      </p:sp>
      <p:sp>
        <p:nvSpPr>
          <p:cNvPr id="3" name="عنصر نائب للمحتوى 2"/>
          <p:cNvSpPr>
            <a:spLocks noGrp="1"/>
          </p:cNvSpPr>
          <p:nvPr>
            <p:ph idx="1"/>
          </p:nvPr>
        </p:nvSpPr>
        <p:spPr>
          <a:xfrm>
            <a:off x="0" y="692696"/>
            <a:ext cx="9144000" cy="6165304"/>
          </a:xfrm>
        </p:spPr>
        <p:txBody>
          <a:bodyPr>
            <a:noAutofit/>
          </a:bodyPr>
          <a:lstStyle/>
          <a:p>
            <a:pPr marL="0" indent="0" algn="just">
              <a:buNone/>
            </a:pPr>
            <a:r>
              <a:rPr lang="ar-SA" sz="2400" dirty="0">
                <a:cs typeface="+mj-cs"/>
              </a:rPr>
              <a:t>خطب الخليفة </a:t>
            </a:r>
            <a:r>
              <a:rPr lang="ar-SA" sz="2400" b="1" dirty="0">
                <a:cs typeface="+mj-cs"/>
              </a:rPr>
              <a:t>عمر بن عبد العزيز</a:t>
            </a:r>
            <a:r>
              <a:rPr lang="ar-SA" sz="2400" dirty="0">
                <a:cs typeface="+mj-cs"/>
              </a:rPr>
              <a:t> واعظاً قبيل وفاته، فحمد الله وأثنى عليه، ثمّ قال</a:t>
            </a:r>
            <a:r>
              <a:rPr lang="ar-SA" sz="2400" dirty="0" smtClean="0">
                <a:cs typeface="+mj-cs"/>
              </a:rPr>
              <a:t>:</a:t>
            </a:r>
          </a:p>
          <a:p>
            <a:pPr marL="0" indent="0" algn="just">
              <a:buNone/>
            </a:pPr>
            <a:endParaRPr lang="en-US" sz="2400" dirty="0">
              <a:cs typeface="+mj-cs"/>
            </a:endParaRPr>
          </a:p>
          <a:p>
            <a:pPr marL="0" indent="0" algn="just">
              <a:buNone/>
            </a:pPr>
            <a:r>
              <a:rPr lang="ar-SA" sz="2400" b="1" dirty="0">
                <a:cs typeface="+mj-cs"/>
              </a:rPr>
              <a:t>«أيُّها النّاس! إِنَّكُمْ لم تُخْلَقُوا عَبَثاً، ولم تُتْرَكُوا سُدَىً، وإنَّ لكم مَعَاداً يَحْكُمُ الله فيه بينكم، فخاب وَخَسِرَ من خرجَ من رَحْمَة اللهِ التي وَسِعَتْ كلَّ شيءٍ، وَحُرِمَ الجنَّةَ التي عرْضُها السمواتُ والأرضُ واعْلَمُوْا أنَّ الأمانَ غداً لمَنْ خَافَ ربَّهُ اليوم، وباعَ قليلاً بكثير، وفائتاً بباقٍ، ألا تَرَوْنَ أنكم في أسلاب الهَالِكِيْن، وَسَيُخَلِّفُهَا من بَعْدِكم الباقون كذلك، حتى تُرَدُّوا إلى خير الوارثين، ثُمَّ أنتم في كل يوم تُشيِّعُون غادياً ورائحاً إلى الله، قد قَضى نَحْبَهُ، وبلغ أجله، ثم تُغيِّبُونَهُ في صَدْعٍ من الأرض، ثم تَدَعُوْنَهُ غير مُوَسَّدٍ ولا مُمَهَّدٍ. قد خلع الأسباب، وفارق الأحباب، وباشَرَ التراب، وَوَاجه الحساب، مُرْتَهَناً بعمله، غَنيَّاً عَمَّا ترك، فقيراً إلى ما قدَّم، وَأيْمُ اللهِ إني لأقولُ لكم هذه المقالةَ، وما أعلمُ عند أحدٍ منكم من الذنوب أكثرَ مِمَّا عِنْدي، فأسْتَغْفِرُ الله لي ولكم، وما تَبْلُغُنَا عن أحدٍ منكم حاجةٌ يتَّسع لها ما عندنا إلا سَدَدْناها، وما أَحَدٌ منكم إلا وَدِدْتُ أنَّ يَدَهُ مع يدي، ولُحْمَتي الذين يَلُونني، حتى يستويَ عيشُنا وعيشُكم. وأيمُ الله إني لو أردتُ غير هذا من عيشٍ أو غَضَارة لكان اللسانُ مني ناطقاً ذلولاً، عالماً بأسبابه، ولكنه مضى من الله كتابٌ ناطقٌ، وسُنَّةٌ عادلةٌ دلَّ فيها على طاعته ونهى فيها عن معصيته.»</a:t>
            </a:r>
            <a:endParaRPr lang="en-US" sz="2400" dirty="0">
              <a:cs typeface="+mj-cs"/>
            </a:endParaRPr>
          </a:p>
          <a:p>
            <a:pPr marL="0" indent="0" algn="just">
              <a:buNone/>
            </a:pPr>
            <a:r>
              <a:rPr lang="ar-SA" sz="2400" dirty="0" smtClean="0">
                <a:cs typeface="+mj-cs"/>
              </a:rPr>
              <a:t>ثم </a:t>
            </a:r>
            <a:r>
              <a:rPr lang="ar-SA" sz="2400" dirty="0">
                <a:cs typeface="+mj-cs"/>
              </a:rPr>
              <a:t>بكى رحمه الله، فتلقَّى دموع عينيه بطرف ردائه، ثم نزل، فلم يُرَ على تلك الأعواد حتى قبضه الله إلى رحمته.</a:t>
            </a:r>
            <a:endParaRPr lang="en-US" sz="2400" dirty="0">
              <a:cs typeface="+mj-cs"/>
            </a:endParaRPr>
          </a:p>
          <a:p>
            <a:pPr marL="0" indent="0" algn="just">
              <a:buNone/>
            </a:pPr>
            <a:endParaRPr lang="ar-SA" sz="2000" dirty="0">
              <a:cs typeface="+mj-cs"/>
            </a:endParaRPr>
          </a:p>
        </p:txBody>
      </p:sp>
    </p:spTree>
    <p:extLst>
      <p:ext uri="{BB962C8B-B14F-4D97-AF65-F5344CB8AC3E}">
        <p14:creationId xmlns:p14="http://schemas.microsoft.com/office/powerpoint/2010/main" val="36008357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marL="0" indent="0" algn="ctr">
              <a:buNone/>
            </a:pPr>
            <a:r>
              <a:rPr lang="ar-SA" b="1" u="sng" dirty="0">
                <a:solidFill>
                  <a:srgbClr val="FF0000"/>
                </a:solidFill>
              </a:rPr>
              <a:t>دراسة الخطبة:</a:t>
            </a:r>
            <a:r>
              <a:rPr lang="ar-SA" dirty="0">
                <a:solidFill>
                  <a:srgbClr val="FF0000"/>
                </a:solidFill>
              </a:rPr>
              <a:t> </a:t>
            </a:r>
            <a:endParaRPr lang="ar-SA" dirty="0" smtClean="0">
              <a:solidFill>
                <a:srgbClr val="FF0000"/>
              </a:solidFill>
            </a:endParaRPr>
          </a:p>
          <a:p>
            <a:pPr marL="0" indent="0">
              <a:buNone/>
            </a:pPr>
            <a:endParaRPr lang="ar-SA" dirty="0"/>
          </a:p>
          <a:p>
            <a:pPr marL="0" indent="0">
              <a:buNone/>
            </a:pPr>
            <a:r>
              <a:rPr lang="ar-SA" dirty="0" smtClean="0"/>
              <a:t>سندرس </a:t>
            </a:r>
            <a:r>
              <a:rPr lang="ar-SA" dirty="0"/>
              <a:t>هذه الخطبة من الناحيتَين ا</a:t>
            </a:r>
            <a:r>
              <a:rPr lang="ar-SA" u="sng" dirty="0"/>
              <a:t>لمعنوية</a:t>
            </a:r>
            <a:r>
              <a:rPr lang="ar-SA" dirty="0"/>
              <a:t> </a:t>
            </a:r>
            <a:r>
              <a:rPr lang="ar-SA" dirty="0" smtClean="0"/>
              <a:t>وا</a:t>
            </a:r>
            <a:r>
              <a:rPr lang="ar-SA" u="sng" dirty="0" smtClean="0"/>
              <a:t>للغوية</a:t>
            </a:r>
            <a:endParaRPr lang="en-US" dirty="0"/>
          </a:p>
          <a:p>
            <a:pPr marL="0" indent="0">
              <a:buNone/>
            </a:pPr>
            <a:endParaRPr lang="ar-SA" dirty="0"/>
          </a:p>
        </p:txBody>
      </p:sp>
    </p:spTree>
    <p:extLst>
      <p:ext uri="{BB962C8B-B14F-4D97-AF65-F5344CB8AC3E}">
        <p14:creationId xmlns:p14="http://schemas.microsoft.com/office/powerpoint/2010/main" val="22148378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179512" y="620688"/>
            <a:ext cx="8784976" cy="6120680"/>
          </a:xfrm>
        </p:spPr>
        <p:txBody>
          <a:bodyPr>
            <a:normAutofit fontScale="92500"/>
          </a:bodyPr>
          <a:lstStyle/>
          <a:p>
            <a:pPr marL="0" lvl="0" indent="0" algn="ctr">
              <a:buNone/>
            </a:pPr>
            <a:r>
              <a:rPr lang="ar-SA" sz="3800" b="1" dirty="0" smtClean="0">
                <a:solidFill>
                  <a:srgbClr val="FF0000"/>
                </a:solidFill>
                <a:cs typeface="+mj-cs"/>
              </a:rPr>
              <a:t>1- الدراسة </a:t>
            </a:r>
            <a:r>
              <a:rPr lang="ar-SA" sz="3800" b="1" dirty="0">
                <a:solidFill>
                  <a:srgbClr val="FF0000"/>
                </a:solidFill>
                <a:cs typeface="+mj-cs"/>
              </a:rPr>
              <a:t>المعنوية:</a:t>
            </a:r>
            <a:endParaRPr lang="en-US" sz="3800" dirty="0">
              <a:solidFill>
                <a:srgbClr val="FF0000"/>
              </a:solidFill>
              <a:cs typeface="+mj-cs"/>
            </a:endParaRPr>
          </a:p>
          <a:p>
            <a:pPr lvl="0" algn="just"/>
            <a:r>
              <a:rPr lang="ar-SA" b="1" dirty="0">
                <a:cs typeface="+mj-cs"/>
              </a:rPr>
              <a:t>الأفكار والمعاني:</a:t>
            </a:r>
            <a:endParaRPr lang="en-US" dirty="0">
              <a:cs typeface="+mj-cs"/>
            </a:endParaRPr>
          </a:p>
          <a:p>
            <a:pPr marL="0" lvl="0" indent="0" algn="just">
              <a:buNone/>
            </a:pPr>
            <a:r>
              <a:rPr lang="ar-SA" dirty="0" smtClean="0">
                <a:cs typeface="+mj-cs"/>
              </a:rPr>
              <a:t>1- التذكير </a:t>
            </a:r>
            <a:r>
              <a:rPr lang="ar-SA" dirty="0">
                <a:cs typeface="+mj-cs"/>
              </a:rPr>
              <a:t>بالآخر والمعاد والحساب والعقاب.</a:t>
            </a:r>
            <a:endParaRPr lang="en-US" dirty="0">
              <a:cs typeface="+mj-cs"/>
            </a:endParaRPr>
          </a:p>
          <a:p>
            <a:pPr marL="0" lvl="0" indent="0" algn="just">
              <a:buNone/>
            </a:pPr>
            <a:r>
              <a:rPr lang="ar-SA" dirty="0" smtClean="0">
                <a:cs typeface="+mj-cs"/>
              </a:rPr>
              <a:t>2- الحضّ </a:t>
            </a:r>
            <a:r>
              <a:rPr lang="ar-SA" dirty="0">
                <a:cs typeface="+mj-cs"/>
              </a:rPr>
              <a:t>على العمل لليوم الآخر بالترهيب من العقاب والترغيب بالثواب.</a:t>
            </a:r>
            <a:endParaRPr lang="en-US" dirty="0">
              <a:cs typeface="+mj-cs"/>
            </a:endParaRPr>
          </a:p>
          <a:p>
            <a:pPr marL="0" lvl="0" indent="0" algn="just">
              <a:buNone/>
            </a:pPr>
            <a:r>
              <a:rPr lang="ar-SA" dirty="0" smtClean="0">
                <a:cs typeface="+mj-cs"/>
              </a:rPr>
              <a:t>3- التذكير </a:t>
            </a:r>
            <a:r>
              <a:rPr lang="ar-SA" dirty="0">
                <a:cs typeface="+mj-cs"/>
              </a:rPr>
              <a:t>بالموت والقبر.</a:t>
            </a:r>
            <a:endParaRPr lang="en-US" dirty="0">
              <a:cs typeface="+mj-cs"/>
            </a:endParaRPr>
          </a:p>
          <a:p>
            <a:pPr marL="0" lvl="0" indent="0" algn="just">
              <a:buNone/>
            </a:pPr>
            <a:r>
              <a:rPr lang="ar-SA" dirty="0" smtClean="0">
                <a:cs typeface="+mj-cs"/>
              </a:rPr>
              <a:t>4- خرج </a:t>
            </a:r>
            <a:r>
              <a:rPr lang="ar-SA" dirty="0">
                <a:cs typeface="+mj-cs"/>
              </a:rPr>
              <a:t>عمر من الوعظ إلى بيان سياسته في الناس القائمة على تلبية حاجاتهم والتواضع لهم والزهد في الدنيا</a:t>
            </a:r>
            <a:r>
              <a:rPr lang="ar-SA" dirty="0" smtClean="0">
                <a:cs typeface="+mj-cs"/>
              </a:rPr>
              <a:t>.</a:t>
            </a:r>
            <a:r>
              <a:rPr lang="en-US" dirty="0">
                <a:cs typeface="+mj-cs"/>
              </a:rPr>
              <a:t> </a:t>
            </a:r>
          </a:p>
          <a:p>
            <a:pPr lvl="0" algn="just"/>
            <a:r>
              <a:rPr lang="ar-SA" b="1" dirty="0">
                <a:cs typeface="+mj-cs"/>
              </a:rPr>
              <a:t>سمات المعاني:</a:t>
            </a:r>
            <a:endParaRPr lang="en-US" dirty="0">
              <a:cs typeface="+mj-cs"/>
            </a:endParaRPr>
          </a:p>
          <a:p>
            <a:pPr marL="0" lvl="0" indent="0" algn="just">
              <a:buNone/>
            </a:pPr>
            <a:r>
              <a:rPr lang="ar-SA" dirty="0" smtClean="0">
                <a:cs typeface="+mj-cs"/>
              </a:rPr>
              <a:t>1- الوضوح</a:t>
            </a:r>
            <a:r>
              <a:rPr lang="ar-SA" dirty="0">
                <a:cs typeface="+mj-cs"/>
              </a:rPr>
              <a:t>.</a:t>
            </a:r>
            <a:endParaRPr lang="en-US" dirty="0">
              <a:cs typeface="+mj-cs"/>
            </a:endParaRPr>
          </a:p>
          <a:p>
            <a:pPr marL="0" lvl="0" indent="0" algn="just">
              <a:buNone/>
            </a:pPr>
            <a:r>
              <a:rPr lang="ar-SA" dirty="0" smtClean="0">
                <a:cs typeface="+mj-cs"/>
              </a:rPr>
              <a:t>2- الترتيب</a:t>
            </a:r>
            <a:r>
              <a:rPr lang="ar-SA" dirty="0">
                <a:cs typeface="+mj-cs"/>
              </a:rPr>
              <a:t>: فقد رتب عمر أفكاره فيها ترتيباً محكماً، كل فكرة تسلم إلى التي تليها، فبدأ بذكر الآخرة والمعاد ثم حَضَّ الناس على العمل لها ثم ذكَّرهم بالموت الذي هو أول منازل الآخرة ثم دعاهم للتوبة والاستغفار قبل الانتقال إلى الحياة الآخرة.</a:t>
            </a:r>
            <a:endParaRPr lang="en-US" dirty="0">
              <a:cs typeface="+mj-cs"/>
            </a:endParaRPr>
          </a:p>
          <a:p>
            <a:pPr marL="0" lvl="0" indent="0" algn="just">
              <a:buNone/>
            </a:pPr>
            <a:r>
              <a:rPr lang="ar-SA" dirty="0" smtClean="0">
                <a:cs typeface="+mj-cs"/>
              </a:rPr>
              <a:t>3- الأثر </a:t>
            </a:r>
            <a:r>
              <a:rPr lang="ar-SA" dirty="0">
                <a:cs typeface="+mj-cs"/>
              </a:rPr>
              <a:t>الإسلامي: استمد معانيه من القرآن والسنة النبوية الشريفة.</a:t>
            </a:r>
            <a:endParaRPr lang="en-US" dirty="0">
              <a:cs typeface="+mj-cs"/>
            </a:endParaRPr>
          </a:p>
          <a:p>
            <a:pPr marL="0" lvl="0" indent="0" algn="just">
              <a:buNone/>
            </a:pPr>
            <a:r>
              <a:rPr lang="ar-SA" dirty="0" smtClean="0">
                <a:cs typeface="+mj-cs"/>
              </a:rPr>
              <a:t>4- الصحة </a:t>
            </a:r>
            <a:r>
              <a:rPr lang="ar-SA" dirty="0">
                <a:cs typeface="+mj-cs"/>
              </a:rPr>
              <a:t>والصدق: فالمعاني جاءت موافقة لما جاء به الإسلام من موعظة حسنة والدعاء إلى الفوز برضا الله والجنة.</a:t>
            </a:r>
            <a:endParaRPr lang="en-US" dirty="0">
              <a:cs typeface="+mj-cs"/>
            </a:endParaRPr>
          </a:p>
          <a:p>
            <a:pPr marL="0" indent="0" algn="just">
              <a:buNone/>
            </a:pPr>
            <a:endParaRPr lang="ar-SA" dirty="0">
              <a:cs typeface="+mj-cs"/>
            </a:endParaRPr>
          </a:p>
        </p:txBody>
      </p:sp>
    </p:spTree>
    <p:extLst>
      <p:ext uri="{BB962C8B-B14F-4D97-AF65-F5344CB8AC3E}">
        <p14:creationId xmlns:p14="http://schemas.microsoft.com/office/powerpoint/2010/main" val="9682311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2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255</TotalTime>
  <Words>1066</Words>
  <Application>Microsoft Office PowerPoint</Application>
  <PresentationFormat>عرض على الشاشة (3:4)‏</PresentationFormat>
  <Paragraphs>85</Paragraphs>
  <Slides>13</Slides>
  <Notes>1</Notes>
  <HiddenSlides>0</HiddenSlides>
  <MMClips>0</MMClips>
  <ScaleCrop>false</ScaleCrop>
  <HeadingPairs>
    <vt:vector size="4" baseType="variant">
      <vt:variant>
        <vt:lpstr>نسق</vt:lpstr>
      </vt:variant>
      <vt:variant>
        <vt:i4>3</vt:i4>
      </vt:variant>
      <vt:variant>
        <vt:lpstr>عناوين الشرائح</vt:lpstr>
      </vt:variant>
      <vt:variant>
        <vt:i4>13</vt:i4>
      </vt:variant>
    </vt:vector>
  </HeadingPairs>
  <TitlesOfParts>
    <vt:vector size="16" baseType="lpstr">
      <vt:lpstr>تدفق</vt:lpstr>
      <vt:lpstr>1_تدفق</vt:lpstr>
      <vt:lpstr>2_تدفق</vt:lpstr>
      <vt:lpstr>            مادة الأدب الأموي  (قسم النثر)  </vt:lpstr>
      <vt:lpstr>عرض تقديمي في PowerPoint</vt:lpstr>
      <vt:lpstr>        </vt:lpstr>
      <vt:lpstr>عوامل ازدهار خطب الوعظ الديني:</vt:lpstr>
      <vt:lpstr>عرض تقديمي في PowerPoint</vt:lpstr>
      <vt:lpstr>عرض تقديمي في PowerPoint</vt:lpstr>
      <vt:lpstr>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مادة أدب صدر الإسلام: قسم النثر </dc:title>
  <dc:creator>Bcc</dc:creator>
  <cp:lastModifiedBy>ACER</cp:lastModifiedBy>
  <cp:revision>124</cp:revision>
  <dcterms:created xsi:type="dcterms:W3CDTF">2018-10-17T01:54:53Z</dcterms:created>
  <dcterms:modified xsi:type="dcterms:W3CDTF">2020-03-26T23:58:55Z</dcterms:modified>
</cp:coreProperties>
</file>